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  <p:sldMasterId id="2147483668" r:id="rId2"/>
  </p:sldMasterIdLst>
  <p:notesMasterIdLst>
    <p:notesMasterId r:id="rId36"/>
  </p:notesMasterIdLst>
  <p:handoutMasterIdLst>
    <p:handoutMasterId r:id="rId37"/>
  </p:handoutMasterIdLst>
  <p:sldIdLst>
    <p:sldId id="323" r:id="rId3"/>
    <p:sldId id="324" r:id="rId4"/>
    <p:sldId id="325" r:id="rId5"/>
    <p:sldId id="326" r:id="rId6"/>
    <p:sldId id="327" r:id="rId7"/>
    <p:sldId id="328" r:id="rId8"/>
    <p:sldId id="329" r:id="rId9"/>
    <p:sldId id="330" r:id="rId10"/>
    <p:sldId id="354" r:id="rId11"/>
    <p:sldId id="331" r:id="rId12"/>
    <p:sldId id="352" r:id="rId13"/>
    <p:sldId id="347" r:id="rId14"/>
    <p:sldId id="407" r:id="rId15"/>
    <p:sldId id="349" r:id="rId16"/>
    <p:sldId id="351" r:id="rId17"/>
    <p:sldId id="333" r:id="rId18"/>
    <p:sldId id="353" r:id="rId19"/>
    <p:sldId id="409" r:id="rId20"/>
    <p:sldId id="334" r:id="rId21"/>
    <p:sldId id="410" r:id="rId22"/>
    <p:sldId id="411" r:id="rId23"/>
    <p:sldId id="414" r:id="rId24"/>
    <p:sldId id="412" r:id="rId25"/>
    <p:sldId id="413" r:id="rId26"/>
    <p:sldId id="335" r:id="rId27"/>
    <p:sldId id="300" r:id="rId28"/>
    <p:sldId id="356" r:id="rId29"/>
    <p:sldId id="357" r:id="rId30"/>
    <p:sldId id="306" r:id="rId31"/>
    <p:sldId id="307" r:id="rId32"/>
    <p:sldId id="355" r:id="rId33"/>
    <p:sldId id="270" r:id="rId34"/>
    <p:sldId id="269" r:id="rId35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222B7B3-0ADD-4752-85EB-917565A06E9F}">
          <p14:sldIdLst/>
        </p14:section>
        <p14:section name="What is self-service BI  (up)" id="{05B891B4-F6C8-410C-B40F-C16E4F719784}">
          <p14:sldIdLst/>
        </p14:section>
        <p14:section name="Possibilites of Self-service (up)" id="{DAAA155D-056F-497F-8F1D-6952774C5617}">
          <p14:sldIdLst/>
        </p14:section>
        <p14:section name="Enormous issues upon omplementation (down)" id="{281636EF-6322-4CB9-8A74-58CDA7F53CE3}">
          <p14:sldIdLst>
            <p14:sldId id="323"/>
            <p14:sldId id="324"/>
            <p14:sldId id="325"/>
            <p14:sldId id="326"/>
            <p14:sldId id="327"/>
          </p14:sldIdLst>
        </p14:section>
        <p14:section name="With governance and best practices (up)" id="{760FF188-3F52-4D7D-B4CD-9AF3B488AA6F}">
          <p14:sldIdLst>
            <p14:sldId id="328"/>
            <p14:sldId id="329"/>
            <p14:sldId id="330"/>
            <p14:sldId id="354"/>
            <p14:sldId id="331"/>
            <p14:sldId id="352"/>
            <p14:sldId id="347"/>
            <p14:sldId id="407"/>
            <p14:sldId id="349"/>
            <p14:sldId id="351"/>
            <p14:sldId id="333"/>
            <p14:sldId id="353"/>
            <p14:sldId id="409"/>
            <p14:sldId id="334"/>
            <p14:sldId id="410"/>
            <p14:sldId id="411"/>
            <p14:sldId id="414"/>
            <p14:sldId id="412"/>
            <p14:sldId id="413"/>
          </p14:sldIdLst>
        </p14:section>
        <p14:section name="Questions/Summary/Final" id="{EE485341-AF2A-4A44-A990-11FFA90A3B68}">
          <p14:sldIdLst>
            <p14:sldId id="335"/>
            <p14:sldId id="300"/>
            <p14:sldId id="356"/>
            <p14:sldId id="357"/>
            <p14:sldId id="306"/>
            <p14:sldId id="307"/>
            <p14:sldId id="355"/>
            <p14:sldId id="270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00"/>
    <a:srgbClr val="F2C811"/>
    <a:srgbClr val="FAF2DB"/>
    <a:srgbClr val="FFFFFF"/>
    <a:srgbClr val="8295AF"/>
    <a:srgbClr val="7F7F7F"/>
    <a:srgbClr val="00AAEB"/>
    <a:srgbClr val="000000"/>
    <a:srgbClr val="404040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483FA0-193E-44B9-A111-B287728128E7}" v="196" dt="2019-06-21T07:12:11.4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9007" autoAdjust="0"/>
  </p:normalViewPr>
  <p:slideViewPr>
    <p:cSldViewPr snapToGrid="0">
      <p:cViewPr varScale="1">
        <p:scale>
          <a:sx n="115" d="100"/>
          <a:sy n="115" d="100"/>
        </p:scale>
        <p:origin x="402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EB50B6A-E26C-4E23-8852-7BEE6D84C9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263F31-608A-46CF-9150-9EC9499AF32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420301-F79E-41E1-8D3A-5167875A2941}" type="datetimeFigureOut">
              <a:rPr lang="en-SE" smtClean="0"/>
              <a:t>2019-06-24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F98A18-96AD-4446-8CA8-282D3641DB5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11C3E1-1C56-481B-BF82-F467591EE9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6F7253-4385-4CB2-B691-C72777D3084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1361394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A87F37-CE6B-4250-A684-1CE5EB93D49D}" type="datetimeFigureOut">
              <a:rPr lang="sv-SE" smtClean="0"/>
              <a:t>2019-06-24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91C0E7-9B99-4386-87C2-B88FCDB5599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51562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847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4270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8807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7721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25781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1786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357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53923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72897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45323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8731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93803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08067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91199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465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60666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90451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93533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90457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50653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95272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3962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20364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0009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7749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8835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6728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387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5858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3546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6070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sv-SE"/>
              <a:t>Rubrik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format på underrubrik i bakgrunden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egoe Pro" panose="020B0502040504020203" pitchFamily="34" charset="0"/>
              </a:defRPr>
            </a:lvl1pPr>
          </a:lstStyle>
          <a:p>
            <a:fld id="{40E0407B-C5A1-49A4-8902-9BB79EF74842}" type="datetimeFigureOut">
              <a:rPr lang="sv-SE" smtClean="0"/>
              <a:pPr/>
              <a:t>2019-06-24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D937C7-61C1-46FB-8688-C750C5026D99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26151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E9725-BC75-48C8-8F56-C7B144776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915FA-F1FC-4C2E-BF10-AC8C40A77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B1CD7-A437-4421-9D0B-5397D6C03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6BEB6-F4C0-433E-AA34-9A63A4068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ED587-32D9-40D0-BA1B-63D2FAFF1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46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DF2C8-90A3-4AA5-9AF2-CC297367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7D4CB-613F-4374-865F-C54933F5FB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379F18-4C85-4054-8A67-E9F91F47D0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BB9E53-9DCB-4AA2-AF0F-1D72F04CA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F7C1A-E695-4897-BBB5-8AC775A5A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CDC779-F073-461F-9DC4-7B81F4463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289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B3929-34F2-4DE2-A1D4-006DFFBA5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3B9118-5E86-4CCE-A961-399CE1A75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B5562-9E70-444F-8127-8129258CB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43E883-6116-4E5A-A3A8-7CEBB3167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479D33-870B-477F-AD8B-13AA76DA75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DD5C61-A522-44EF-9AF0-D85CD68D0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D25B39-093D-46C3-A6DA-36B384B60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00FB32-AC7C-4549-BAAD-ECC9C47F4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430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F0720-20F4-48B0-9CB7-6B1398A6B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F4B47C-9354-4495-97FE-5B286EC16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DAB917-A1D4-4E49-8486-5CC6A3D96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5BEFE8-2355-47C2-A939-0B8BF4B68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322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46C1E9-34CD-450A-8691-901551650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F60BDC-8A40-487E-92C5-8AE55747D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78722-E0C0-4594-9E3A-844021363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8320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C68BA-BDDC-45FF-B0A9-8C9ABCA23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C0186-53B4-4618-B541-4A6CC81B8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CC0561-5A62-4BFB-8B67-AE40B960D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70DBA2-3E54-442D-A4AA-9ABFAF8D4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1EE7-A7ED-4E7E-ABCB-D513545D1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D45687-AADA-495C-8E1C-6BA998658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6442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EA3D0-264B-4230-9A62-F77950E23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8D3E5E-8537-46A0-B26C-9F4AF4EFFC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3D8E93-90D8-4DDC-9FEF-17F79C5B6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83422C-81AB-41DE-8B81-94BA6FEF7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C77194-3204-4580-8B5A-508D2E51D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AE52B-6056-4B42-8C57-F79525099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2138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E1F68-5786-48EC-9E9F-DFCD939E3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B63B0C-B194-4CD1-B847-693F2C8542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1BA38-7B7D-4406-98B8-53486D1A0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C8539-359A-4842-911C-8D4A5DDB7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C503D-851B-4210-B7A5-A5A11AE7F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394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F3DF6F-D612-4F83-B776-C11B643E20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98E449-B033-414E-B16F-9F5126B33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DB664-169A-4CDD-B095-5B495B778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DCE75-999C-453A-BA68-EF7DCB29E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F6583-0EE3-4E15-81B9-FECE2346F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886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0E0407B-C5A1-49A4-8902-9BB79EF74842}" type="datetimeFigureOut">
              <a:rPr lang="sv-SE" smtClean="0"/>
              <a:pPr/>
              <a:t>2019-06-24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D937C7-61C1-46FB-8688-C750C5026D99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2694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0E0407B-C5A1-49A4-8902-9BB79EF74842}" type="datetimeFigureOut">
              <a:rPr lang="sv-SE" smtClean="0"/>
              <a:pPr/>
              <a:t>2019-06-24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D937C7-61C1-46FB-8688-C750C5026D99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57927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0E0407B-C5A1-49A4-8902-9BB79EF74842}" type="datetimeFigureOut">
              <a:rPr lang="sv-SE" smtClean="0"/>
              <a:pPr/>
              <a:t>2019-06-24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D937C7-61C1-46FB-8688-C750C5026D99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29171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0E0407B-C5A1-49A4-8902-9BB79EF74842}" type="datetimeFigureOut">
              <a:rPr lang="sv-SE" smtClean="0"/>
              <a:pPr/>
              <a:t>2019-06-24</a:t>
            </a:fld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D937C7-61C1-46FB-8688-C750C5026D99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59217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Segoe UI Light" panose="020B0502040204020203" pitchFamily="34" charset="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0407B-C5A1-49A4-8902-9BB79EF74842}" type="datetimeFigureOut">
              <a:rPr lang="sv-SE" smtClean="0"/>
              <a:t>2019-06-24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37C7-61C1-46FB-8688-C750C5026D9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4809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egoe Pro" panose="020B0502040504020203" pitchFamily="34" charset="0"/>
              </a:defRPr>
            </a:lvl1pPr>
          </a:lstStyle>
          <a:p>
            <a:fld id="{6EF9B447-A738-4A3A-928D-267B6335793D}" type="datetimeFigureOut">
              <a:rPr lang="sv-SE" smtClean="0"/>
              <a:pPr/>
              <a:t>2019-06-24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egoe Pro" panose="020B0502040504020203" pitchFamily="34" charset="0"/>
              </a:defRPr>
            </a:lvl1pPr>
          </a:lstStyle>
          <a:p>
            <a:fld id="{D8F1EBE4-0630-4CB5-BC98-D113D05A2FAD}" type="slidenum">
              <a:rPr lang="sv-SE" smtClean="0"/>
              <a:pPr/>
              <a:t>‹#›</a:t>
            </a:fld>
            <a:endParaRPr lang="sv-SE"/>
          </a:p>
        </p:txBody>
      </p: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394" y="302915"/>
            <a:ext cx="2157988" cy="141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12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9092D-1350-482E-934B-0B73D352C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009D1E-0FE4-492B-939A-0376DB561C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1CCE5-D7A5-429A-8FA0-61DAB6DCA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83DE2-4ADD-41C7-B9E2-C5A9DA8D2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AA51B-CC9F-4720-B8FE-953733AC9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765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3064E-8855-4AFB-98D0-DECB4583C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A551D-DF2C-48AA-B2CD-FAC4DA3A3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4899E-8A22-4F92-B048-F097E091A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0ABDE-187D-4710-9CFC-E483EB171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993B7-E147-4AFA-8AFC-63C44C9EE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64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Segoe Pro" panose="020B0502040504020203" pitchFamily="34" charset="0"/>
              </a:defRPr>
            </a:lvl1pPr>
          </a:lstStyle>
          <a:p>
            <a:fld id="{40E0407B-C5A1-49A4-8902-9BB79EF74842}" type="datetimeFigureOut">
              <a:rPr lang="sv-SE" smtClean="0"/>
              <a:pPr/>
              <a:t>2019-06-24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Segoe Pro" panose="020B0502040504020203" pitchFamily="34" charset="0"/>
              </a:defRPr>
            </a:lvl1pPr>
          </a:lstStyle>
          <a:p>
            <a:fld id="{A2D937C7-61C1-46FB-8688-C750C5026D99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52968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Segoe UI Light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F87C54-F168-434C-B82E-D4595D093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CF272-A883-4E9B-B7A5-A98FEF8AC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27F6D-F6D3-490C-B550-AB91823F4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A5A64A-6694-4D99-A063-273B93AADC2C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6915F-D759-4B2E-A1F9-D60F84FBC0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24C96-B8A5-4D80-B53D-90D7E1B58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17385-2BEA-4F22-BB57-256B8BE3E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747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3.emf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3.emf"/><Relationship Id="rId7" Type="http://schemas.openxmlformats.org/officeDocument/2006/relationships/image" Target="../media/image20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5.svg"/><Relationship Id="rId5" Type="http://schemas.openxmlformats.org/officeDocument/2006/relationships/image" Target="../media/image18.svg"/><Relationship Id="rId10" Type="http://schemas.openxmlformats.org/officeDocument/2006/relationships/image" Target="../media/image24.png"/><Relationship Id="rId4" Type="http://schemas.openxmlformats.org/officeDocument/2006/relationships/image" Target="../media/image17.png"/><Relationship Id="rId9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emf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emf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1.svg"/><Relationship Id="rId10" Type="http://schemas.openxmlformats.org/officeDocument/2006/relationships/image" Target="../media/image40.png"/><Relationship Id="rId4" Type="http://schemas.openxmlformats.org/officeDocument/2006/relationships/image" Target="../media/image30.png"/><Relationship Id="rId9" Type="http://schemas.openxmlformats.org/officeDocument/2006/relationships/image" Target="../media/image39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3" Type="http://schemas.openxmlformats.org/officeDocument/2006/relationships/image" Target="../media/image35.emf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5" Type="http://schemas.openxmlformats.org/officeDocument/2006/relationships/image" Target="../media/image52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svg"/><Relationship Id="rId5" Type="http://schemas.openxmlformats.org/officeDocument/2006/relationships/image" Target="../media/image66.sv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://bit.ly/DataGrillen2019Day2" TargetMode="Externa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://bit.ly/DataGrillen2019Event" TargetMode="Externa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svg"/><Relationship Id="rId4" Type="http://schemas.microsoft.com/office/2007/relationships/hdphoto" Target="../media/hdphoto1.wdp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04ADFF-131C-446D-90A6-976E3F2766A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DC5C87C-B9FA-4742-BF39-D30D1D70391A}"/>
              </a:ext>
            </a:extLst>
          </p:cNvPr>
          <p:cNvGrpSpPr/>
          <p:nvPr/>
        </p:nvGrpSpPr>
        <p:grpSpPr>
          <a:xfrm>
            <a:off x="3468283" y="399197"/>
            <a:ext cx="8393517" cy="1455003"/>
            <a:chOff x="5652704" y="2893199"/>
            <a:chExt cx="8379435" cy="145500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F89C08E-4996-44A9-A8AF-B87D0934BD62}"/>
                </a:ext>
              </a:extLst>
            </p:cNvPr>
            <p:cNvSpPr/>
            <p:nvPr/>
          </p:nvSpPr>
          <p:spPr>
            <a:xfrm>
              <a:off x="5652704" y="2893199"/>
              <a:ext cx="8379435" cy="1455003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C77FE06-760D-4654-9610-8A9E17DBACD4}"/>
                </a:ext>
              </a:extLst>
            </p:cNvPr>
            <p:cNvSpPr/>
            <p:nvPr/>
          </p:nvSpPr>
          <p:spPr>
            <a:xfrm>
              <a:off x="5807710" y="3022589"/>
              <a:ext cx="8101299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60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“…IT had a feeling…”</a:t>
              </a:r>
              <a:endParaRPr lang="en-SE" sz="66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3700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BF39C9-1D15-476B-8740-4F180F67F2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324" y="0"/>
            <a:ext cx="122426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5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A2E7152-D083-4F57-A1AE-813FEAEF732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577"/>
            <a:ext cx="12192000" cy="684242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91A0A7C-4635-4DDF-AB8B-4C86108F274D}"/>
              </a:ext>
            </a:extLst>
          </p:cNvPr>
          <p:cNvGrpSpPr/>
          <p:nvPr/>
        </p:nvGrpSpPr>
        <p:grpSpPr>
          <a:xfrm>
            <a:off x="1213620" y="3623959"/>
            <a:ext cx="1689202" cy="1689202"/>
            <a:chOff x="4682700" y="3872675"/>
            <a:chExt cx="1689202" cy="168920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B7D0B16-29BF-4BE2-B281-483F1B67069E}"/>
                </a:ext>
              </a:extLst>
            </p:cNvPr>
            <p:cNvSpPr/>
            <p:nvPr/>
          </p:nvSpPr>
          <p:spPr>
            <a:xfrm>
              <a:off x="4682700" y="3872675"/>
              <a:ext cx="1689202" cy="16892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156BA6B5-7F75-4FA7-8296-98EA8F1221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7233" t="29846" r="36100" b="30723"/>
            <a:stretch/>
          </p:blipFill>
          <p:spPr>
            <a:xfrm>
              <a:off x="5042627" y="4164826"/>
              <a:ext cx="962510" cy="1104900"/>
            </a:xfrm>
            <a:prstGeom prst="rect">
              <a:avLst/>
            </a:prstGeom>
          </p:spPr>
        </p:pic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967D1B20-34C4-4B9A-BEA6-B3EFA16DF8B1}"/>
              </a:ext>
            </a:extLst>
          </p:cNvPr>
          <p:cNvSpPr/>
          <p:nvPr/>
        </p:nvSpPr>
        <p:spPr>
          <a:xfrm>
            <a:off x="3750829" y="2499064"/>
            <a:ext cx="1689202" cy="16892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2D810F-A859-4F12-B440-C8A231A009EA}"/>
              </a:ext>
            </a:extLst>
          </p:cNvPr>
          <p:cNvGrpSpPr/>
          <p:nvPr/>
        </p:nvGrpSpPr>
        <p:grpSpPr>
          <a:xfrm>
            <a:off x="1213620" y="1407745"/>
            <a:ext cx="1689202" cy="1689202"/>
            <a:chOff x="7069933" y="71168"/>
            <a:chExt cx="1689202" cy="168920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BBA147C-D9A2-418F-B9D0-7A5226998D15}"/>
                </a:ext>
              </a:extLst>
            </p:cNvPr>
            <p:cNvSpPr/>
            <p:nvPr/>
          </p:nvSpPr>
          <p:spPr>
            <a:xfrm>
              <a:off x="7069933" y="71168"/>
              <a:ext cx="1689202" cy="16892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B361516-9E4B-4417-9AA2-60D52E39FCD3}"/>
                </a:ext>
              </a:extLst>
            </p:cNvPr>
            <p:cNvGrpSpPr/>
            <p:nvPr/>
          </p:nvGrpSpPr>
          <p:grpSpPr>
            <a:xfrm>
              <a:off x="7335414" y="403995"/>
              <a:ext cx="1158240" cy="1023548"/>
              <a:chOff x="4402350" y="5547346"/>
              <a:chExt cx="1483126" cy="1310654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7FE929D-446B-42BC-8D05-D0B8A9EEB57D}"/>
                  </a:ext>
                </a:extLst>
              </p:cNvPr>
              <p:cNvGrpSpPr/>
              <p:nvPr/>
            </p:nvGrpSpPr>
            <p:grpSpPr>
              <a:xfrm>
                <a:off x="4402350" y="5547346"/>
                <a:ext cx="1080000" cy="1080000"/>
                <a:chOff x="4132697" y="5033232"/>
                <a:chExt cx="1018064" cy="1018064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B6F52BE-48C5-4350-AC8D-625F674E546E}"/>
                    </a:ext>
                  </a:extLst>
                </p:cNvPr>
                <p:cNvSpPr/>
                <p:nvPr/>
              </p:nvSpPr>
              <p:spPr>
                <a:xfrm>
                  <a:off x="4261723" y="5135746"/>
                  <a:ext cx="760013" cy="8130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E"/>
                </a:p>
              </p:txBody>
            </p:sp>
            <p:pic>
              <p:nvPicPr>
                <p:cNvPr id="17" name="Picture 10" descr="See the source image">
                  <a:extLst>
                    <a:ext uri="{FF2B5EF4-FFF2-40B4-BE49-F238E27FC236}">
                      <a16:creationId xmlns:a16="http://schemas.microsoft.com/office/drawing/2014/main" id="{DB00A971-30F9-4FC2-B2AA-94545C5FB31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32697" y="5033232"/>
                  <a:ext cx="1018064" cy="101806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5" name="Picture 32" descr="https://thevideoanalyst.com/wp-content/uploads/2016/10/Microsoft_Excel_2013_logo.svg_-300x295.png">
                <a:extLst>
                  <a:ext uri="{FF2B5EF4-FFF2-40B4-BE49-F238E27FC236}">
                    <a16:creationId xmlns:a16="http://schemas.microsoft.com/office/drawing/2014/main" id="{2EC171F5-74AE-4116-B861-95DC58A340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5476" y="5796000"/>
                <a:ext cx="1080000" cy="106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B2097F00-13D3-4495-92B6-8C8706301FA1}"/>
              </a:ext>
            </a:extLst>
          </p:cNvPr>
          <p:cNvCxnSpPr>
            <a:stCxn id="12" idx="0"/>
            <a:endCxn id="9" idx="0"/>
          </p:cNvCxnSpPr>
          <p:nvPr/>
        </p:nvCxnSpPr>
        <p:spPr>
          <a:xfrm rot="16200000" flipH="1">
            <a:off x="2781165" y="684800"/>
            <a:ext cx="1091319" cy="2537209"/>
          </a:xfrm>
          <a:prstGeom prst="bentConnector3">
            <a:avLst>
              <a:gd name="adj1" fmla="val -20947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EB602C3-D2E0-4830-94BC-D3CC4EBF30F6}"/>
              </a:ext>
            </a:extLst>
          </p:cNvPr>
          <p:cNvCxnSpPr>
            <a:cxnSpLocks/>
            <a:stCxn id="6" idx="4"/>
            <a:endCxn id="9" idx="4"/>
          </p:cNvCxnSpPr>
          <p:nvPr/>
        </p:nvCxnSpPr>
        <p:spPr>
          <a:xfrm rot="5400000" flipH="1" flipV="1">
            <a:off x="2764377" y="3482109"/>
            <a:ext cx="1124895" cy="2537209"/>
          </a:xfrm>
          <a:prstGeom prst="bentConnector3">
            <a:avLst>
              <a:gd name="adj1" fmla="val -20322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4" descr="Image result for power bi">
            <a:extLst>
              <a:ext uri="{FF2B5EF4-FFF2-40B4-BE49-F238E27FC236}">
                <a16:creationId xmlns:a16="http://schemas.microsoft.com/office/drawing/2014/main" id="{96CED975-ED8C-4FA0-9074-4FFB55139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7428" y="2875664"/>
            <a:ext cx="936002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11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92F5AA-BC2F-420E-B7BC-0B58A91080E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577"/>
            <a:ext cx="12192000" cy="684242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91A0A7C-4635-4DDF-AB8B-4C86108F274D}"/>
              </a:ext>
            </a:extLst>
          </p:cNvPr>
          <p:cNvGrpSpPr/>
          <p:nvPr/>
        </p:nvGrpSpPr>
        <p:grpSpPr>
          <a:xfrm>
            <a:off x="1213620" y="3623959"/>
            <a:ext cx="1689202" cy="1689202"/>
            <a:chOff x="4682700" y="3872675"/>
            <a:chExt cx="1689202" cy="168920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B7D0B16-29BF-4BE2-B281-483F1B67069E}"/>
                </a:ext>
              </a:extLst>
            </p:cNvPr>
            <p:cNvSpPr/>
            <p:nvPr/>
          </p:nvSpPr>
          <p:spPr>
            <a:xfrm>
              <a:off x="4682700" y="3872675"/>
              <a:ext cx="1689202" cy="16892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156BA6B5-7F75-4FA7-8296-98EA8F1221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7233" t="29846" r="36100" b="30723"/>
            <a:stretch/>
          </p:blipFill>
          <p:spPr>
            <a:xfrm>
              <a:off x="5042627" y="4164826"/>
              <a:ext cx="962510" cy="1104900"/>
            </a:xfrm>
            <a:prstGeom prst="rect">
              <a:avLst/>
            </a:prstGeom>
          </p:spPr>
        </p:pic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967D1B20-34C4-4B9A-BEA6-B3EFA16DF8B1}"/>
              </a:ext>
            </a:extLst>
          </p:cNvPr>
          <p:cNvSpPr/>
          <p:nvPr/>
        </p:nvSpPr>
        <p:spPr>
          <a:xfrm>
            <a:off x="3750829" y="2499064"/>
            <a:ext cx="1689202" cy="16892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2D810F-A859-4F12-B440-C8A231A009EA}"/>
              </a:ext>
            </a:extLst>
          </p:cNvPr>
          <p:cNvGrpSpPr/>
          <p:nvPr/>
        </p:nvGrpSpPr>
        <p:grpSpPr>
          <a:xfrm>
            <a:off x="1213620" y="1407745"/>
            <a:ext cx="1689202" cy="1689202"/>
            <a:chOff x="7069933" y="71168"/>
            <a:chExt cx="1689202" cy="168920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BBA147C-D9A2-418F-B9D0-7A5226998D15}"/>
                </a:ext>
              </a:extLst>
            </p:cNvPr>
            <p:cNvSpPr/>
            <p:nvPr/>
          </p:nvSpPr>
          <p:spPr>
            <a:xfrm>
              <a:off x="7069933" y="71168"/>
              <a:ext cx="1689202" cy="16892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B361516-9E4B-4417-9AA2-60D52E39FCD3}"/>
                </a:ext>
              </a:extLst>
            </p:cNvPr>
            <p:cNvGrpSpPr/>
            <p:nvPr/>
          </p:nvGrpSpPr>
          <p:grpSpPr>
            <a:xfrm>
              <a:off x="7335414" y="403995"/>
              <a:ext cx="1158240" cy="1023548"/>
              <a:chOff x="4402350" y="5547346"/>
              <a:chExt cx="1483126" cy="1310654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7FE929D-446B-42BC-8D05-D0B8A9EEB57D}"/>
                  </a:ext>
                </a:extLst>
              </p:cNvPr>
              <p:cNvGrpSpPr/>
              <p:nvPr/>
            </p:nvGrpSpPr>
            <p:grpSpPr>
              <a:xfrm>
                <a:off x="4402350" y="5547346"/>
                <a:ext cx="1080000" cy="1080000"/>
                <a:chOff x="4132697" y="5033232"/>
                <a:chExt cx="1018064" cy="1018064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B6F52BE-48C5-4350-AC8D-625F674E546E}"/>
                    </a:ext>
                  </a:extLst>
                </p:cNvPr>
                <p:cNvSpPr/>
                <p:nvPr/>
              </p:nvSpPr>
              <p:spPr>
                <a:xfrm>
                  <a:off x="4261723" y="5135746"/>
                  <a:ext cx="760013" cy="8130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E"/>
                </a:p>
              </p:txBody>
            </p:sp>
            <p:pic>
              <p:nvPicPr>
                <p:cNvPr id="17" name="Picture 10" descr="See the source image">
                  <a:extLst>
                    <a:ext uri="{FF2B5EF4-FFF2-40B4-BE49-F238E27FC236}">
                      <a16:creationId xmlns:a16="http://schemas.microsoft.com/office/drawing/2014/main" id="{DB00A971-30F9-4FC2-B2AA-94545C5FB31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32697" y="5033232"/>
                  <a:ext cx="1018064" cy="101806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5" name="Picture 32" descr="https://thevideoanalyst.com/wp-content/uploads/2016/10/Microsoft_Excel_2013_logo.svg_-300x295.png">
                <a:extLst>
                  <a:ext uri="{FF2B5EF4-FFF2-40B4-BE49-F238E27FC236}">
                    <a16:creationId xmlns:a16="http://schemas.microsoft.com/office/drawing/2014/main" id="{2EC171F5-74AE-4116-B861-95DC58A340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5476" y="5796000"/>
                <a:ext cx="1080000" cy="106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FF573D6-CC11-4340-A3E6-3F9C0FC656D1}"/>
              </a:ext>
            </a:extLst>
          </p:cNvPr>
          <p:cNvGrpSpPr/>
          <p:nvPr/>
        </p:nvGrpSpPr>
        <p:grpSpPr>
          <a:xfrm>
            <a:off x="6288038" y="2499064"/>
            <a:ext cx="1689202" cy="1689202"/>
            <a:chOff x="3177642" y="1393731"/>
            <a:chExt cx="1689202" cy="168920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06DA253-7A35-4836-B202-8DD22A7349AC}"/>
                </a:ext>
              </a:extLst>
            </p:cNvPr>
            <p:cNvSpPr/>
            <p:nvPr/>
          </p:nvSpPr>
          <p:spPr>
            <a:xfrm>
              <a:off x="3177642" y="1393731"/>
              <a:ext cx="1689202" cy="16892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86A607B0-6250-48C7-9013-FB4E0BC13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482243" y="1813159"/>
              <a:ext cx="1080000" cy="850345"/>
            </a:xfrm>
            <a:prstGeom prst="rect">
              <a:avLst/>
            </a:prstGeom>
          </p:spPr>
        </p:pic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22F50B37-829F-4CBC-99BB-805A96E8FEBD}"/>
              </a:ext>
            </a:extLst>
          </p:cNvPr>
          <p:cNvSpPr/>
          <p:nvPr/>
        </p:nvSpPr>
        <p:spPr>
          <a:xfrm>
            <a:off x="8161667" y="688101"/>
            <a:ext cx="1689202" cy="16892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49543C1-133D-46BC-BDAC-5C99DF30B899}"/>
              </a:ext>
            </a:extLst>
          </p:cNvPr>
          <p:cNvGrpSpPr/>
          <p:nvPr/>
        </p:nvGrpSpPr>
        <p:grpSpPr>
          <a:xfrm>
            <a:off x="9227965" y="2504113"/>
            <a:ext cx="1689202" cy="1689202"/>
            <a:chOff x="7069933" y="71168"/>
            <a:chExt cx="1689202" cy="168920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65CB0D4-B1AA-4FE0-B273-738268680854}"/>
                </a:ext>
              </a:extLst>
            </p:cNvPr>
            <p:cNvSpPr/>
            <p:nvPr/>
          </p:nvSpPr>
          <p:spPr>
            <a:xfrm>
              <a:off x="7069933" y="71168"/>
              <a:ext cx="1689202" cy="16892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42609F5-2113-4248-A17C-55F1D808BE1B}"/>
                </a:ext>
              </a:extLst>
            </p:cNvPr>
            <p:cNvGrpSpPr/>
            <p:nvPr/>
          </p:nvGrpSpPr>
          <p:grpSpPr>
            <a:xfrm>
              <a:off x="7442303" y="488920"/>
              <a:ext cx="893938" cy="841529"/>
              <a:chOff x="4539225" y="5656096"/>
              <a:chExt cx="1144688" cy="1077579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76D5778-EF66-411C-A1DD-322A581557E5}"/>
                  </a:ext>
                </a:extLst>
              </p:cNvPr>
              <p:cNvSpPr/>
              <p:nvPr/>
            </p:nvSpPr>
            <p:spPr>
              <a:xfrm>
                <a:off x="4539225" y="5656096"/>
                <a:ext cx="806250" cy="8624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pic>
            <p:nvPicPr>
              <p:cNvPr id="28" name="Picture 32" descr="https://thevideoanalyst.com/wp-content/uploads/2016/10/Microsoft_Excel_2013_logo.svg_-300x295.png">
                <a:extLst>
                  <a:ext uri="{FF2B5EF4-FFF2-40B4-BE49-F238E27FC236}">
                    <a16:creationId xmlns:a16="http://schemas.microsoft.com/office/drawing/2014/main" id="{82F59491-88BF-4C21-89A3-9D20F54CDF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03913" y="5671675"/>
                <a:ext cx="1080000" cy="106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126BAB6-BE1A-459B-882F-6872E3B220C6}"/>
              </a:ext>
            </a:extLst>
          </p:cNvPr>
          <p:cNvGrpSpPr/>
          <p:nvPr/>
        </p:nvGrpSpPr>
        <p:grpSpPr>
          <a:xfrm>
            <a:off x="8161667" y="4320125"/>
            <a:ext cx="1689202" cy="1689202"/>
            <a:chOff x="7132639" y="4811163"/>
            <a:chExt cx="1689202" cy="1689202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5870B0C-CD2F-4854-8090-91DD17F596AD}"/>
                </a:ext>
              </a:extLst>
            </p:cNvPr>
            <p:cNvSpPr/>
            <p:nvPr/>
          </p:nvSpPr>
          <p:spPr>
            <a:xfrm>
              <a:off x="7132639" y="4811163"/>
              <a:ext cx="1689202" cy="16892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13006EB-BEBE-4305-B1C8-FA2C15A3B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45951" y="5108847"/>
              <a:ext cx="1062578" cy="1093834"/>
            </a:xfrm>
            <a:prstGeom prst="rect">
              <a:avLst/>
            </a:prstGeom>
          </p:spPr>
        </p:pic>
      </p:grp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9DB8747B-DD46-48D1-ADFA-2A7BCE37EB95}"/>
              </a:ext>
            </a:extLst>
          </p:cNvPr>
          <p:cNvCxnSpPr>
            <a:cxnSpLocks/>
            <a:stCxn id="6" idx="4"/>
            <a:endCxn id="9" idx="4"/>
          </p:cNvCxnSpPr>
          <p:nvPr/>
        </p:nvCxnSpPr>
        <p:spPr>
          <a:xfrm rot="5400000" flipH="1" flipV="1">
            <a:off x="2764377" y="3482109"/>
            <a:ext cx="1124895" cy="2537209"/>
          </a:xfrm>
          <a:prstGeom prst="bentConnector3">
            <a:avLst>
              <a:gd name="adj1" fmla="val -20322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9469DBE-8C68-410C-9FD6-5ED51064F993}"/>
              </a:ext>
            </a:extLst>
          </p:cNvPr>
          <p:cNvCxnSpPr>
            <a:cxnSpLocks/>
            <a:stCxn id="12" idx="0"/>
            <a:endCxn id="9" idx="0"/>
          </p:cNvCxnSpPr>
          <p:nvPr/>
        </p:nvCxnSpPr>
        <p:spPr>
          <a:xfrm rot="16200000" flipH="1">
            <a:off x="2781165" y="684800"/>
            <a:ext cx="1091319" cy="2537209"/>
          </a:xfrm>
          <a:prstGeom prst="bentConnector3">
            <a:avLst>
              <a:gd name="adj1" fmla="val -20947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44C5D5B-7DE7-4F1A-A858-F4803FADA407}"/>
              </a:ext>
            </a:extLst>
          </p:cNvPr>
          <p:cNvCxnSpPr>
            <a:cxnSpLocks/>
            <a:stCxn id="9" idx="6"/>
            <a:endCxn id="19" idx="2"/>
          </p:cNvCxnSpPr>
          <p:nvPr/>
        </p:nvCxnSpPr>
        <p:spPr>
          <a:xfrm>
            <a:off x="5440031" y="3343665"/>
            <a:ext cx="848007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F65B0AD-4ED6-4E96-81CF-673B521EA56B}"/>
              </a:ext>
            </a:extLst>
          </p:cNvPr>
          <p:cNvCxnSpPr>
            <a:cxnSpLocks/>
            <a:stCxn id="19" idx="7"/>
            <a:endCxn id="22" idx="3"/>
          </p:cNvCxnSpPr>
          <p:nvPr/>
        </p:nvCxnSpPr>
        <p:spPr>
          <a:xfrm flipV="1">
            <a:off x="7729862" y="2129925"/>
            <a:ext cx="679183" cy="616517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2AE7FE7-4EAB-49DE-ABBB-51EB68F98207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7729862" y="3916111"/>
            <a:ext cx="679183" cy="65139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F9E6BCF-9E4E-4EB7-A8C4-DA9698C89207}"/>
              </a:ext>
            </a:extLst>
          </p:cNvPr>
          <p:cNvCxnSpPr>
            <a:cxnSpLocks/>
            <a:stCxn id="19" idx="6"/>
            <a:endCxn id="25" idx="2"/>
          </p:cNvCxnSpPr>
          <p:nvPr/>
        </p:nvCxnSpPr>
        <p:spPr>
          <a:xfrm>
            <a:off x="7977240" y="3343665"/>
            <a:ext cx="1250725" cy="504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4" descr="Image result for power bi">
            <a:extLst>
              <a:ext uri="{FF2B5EF4-FFF2-40B4-BE49-F238E27FC236}">
                <a16:creationId xmlns:a16="http://schemas.microsoft.com/office/drawing/2014/main" id="{D65EE25C-70D8-42E7-835C-22426DA0A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4023" y="2875664"/>
            <a:ext cx="936002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4" descr="Image result for power bi">
            <a:extLst>
              <a:ext uri="{FF2B5EF4-FFF2-40B4-BE49-F238E27FC236}">
                <a16:creationId xmlns:a16="http://schemas.microsoft.com/office/drawing/2014/main" id="{94BBCA11-EAF5-4AE6-A0FF-A22DE7D69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8267" y="1064702"/>
            <a:ext cx="936002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7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C04D08-E378-4AD2-A295-E14D439BAC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5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EDF8FB-45FF-49D5-853E-B16A6492D4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65F8FC-1B62-4B1A-8F38-89B09561731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" y="0"/>
            <a:ext cx="12191686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99CA97-E1C5-42A4-B611-34F861FF082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9057" y="765148"/>
            <a:ext cx="9213886" cy="548418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2261B28-1A67-4BE0-8AD4-423A9DDEFF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9293" y="2373781"/>
            <a:ext cx="257175" cy="381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FB52596-A06C-4174-BB04-47C27E7BB60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2702" y="2049834"/>
            <a:ext cx="699383" cy="596065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DD5FBDBA-EC74-4BBE-88E5-09ED5BDD78AA}"/>
              </a:ext>
            </a:extLst>
          </p:cNvPr>
          <p:cNvCxnSpPr>
            <a:cxnSpLocks/>
          </p:cNvCxnSpPr>
          <p:nvPr/>
        </p:nvCxnSpPr>
        <p:spPr>
          <a:xfrm rot="16200000" flipH="1">
            <a:off x="9909141" y="409454"/>
            <a:ext cx="624713" cy="2669537"/>
          </a:xfrm>
          <a:prstGeom prst="bentConnector3">
            <a:avLst>
              <a:gd name="adj1" fmla="val -132141"/>
            </a:avLst>
          </a:prstGeom>
          <a:ln w="28575">
            <a:solidFill>
              <a:srgbClr val="F2C8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5FAA074-8F90-48E4-A80E-1506DAC5640C}"/>
              </a:ext>
            </a:extLst>
          </p:cNvPr>
          <p:cNvSpPr/>
          <p:nvPr/>
        </p:nvSpPr>
        <p:spPr>
          <a:xfrm>
            <a:off x="8094986" y="1983612"/>
            <a:ext cx="266700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769244-ED16-4106-B172-26E7CAE029DD}"/>
              </a:ext>
            </a:extLst>
          </p:cNvPr>
          <p:cNvSpPr/>
          <p:nvPr/>
        </p:nvSpPr>
        <p:spPr>
          <a:xfrm>
            <a:off x="10764523" y="2608325"/>
            <a:ext cx="266700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F6BBCF14-12E6-4251-BA9C-53D7A577035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37968" y="2837961"/>
            <a:ext cx="699383" cy="596065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8D001CAF-6D14-4C6F-933B-26123FAD007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96556" y="2183184"/>
            <a:ext cx="699383" cy="596065"/>
          </a:xfrm>
          <a:prstGeom prst="rect">
            <a:avLst/>
          </a:prstGeom>
        </p:spPr>
      </p:pic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FCB0A52B-F430-49C5-AC6D-72A9D3D5D31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361526" y="467207"/>
            <a:ext cx="224156" cy="2515677"/>
          </a:xfrm>
          <a:prstGeom prst="bentConnector3">
            <a:avLst>
              <a:gd name="adj1" fmla="val 518128"/>
            </a:avLst>
          </a:prstGeom>
          <a:ln w="28575">
            <a:solidFill>
              <a:srgbClr val="F2C81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8255ADF0-4462-493A-B38E-A3F498C165C1}"/>
              </a:ext>
            </a:extLst>
          </p:cNvPr>
          <p:cNvSpPr/>
          <p:nvPr/>
        </p:nvSpPr>
        <p:spPr>
          <a:xfrm>
            <a:off x="1639763" y="2347867"/>
            <a:ext cx="266700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345EAC-9A8A-4687-949B-2D503944F94F}"/>
              </a:ext>
            </a:extLst>
          </p:cNvPr>
          <p:cNvSpPr/>
          <p:nvPr/>
        </p:nvSpPr>
        <p:spPr>
          <a:xfrm>
            <a:off x="4155440" y="2123711"/>
            <a:ext cx="266700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CE11DC3A-2BC7-43B4-9BA0-035D971896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21971" y="3316740"/>
            <a:ext cx="25717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9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418781-AA94-4F63-8076-04FAC7F376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09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19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032398-69FE-488B-9276-08154A65855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" y="0"/>
            <a:ext cx="12191371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1BCBFAF-54FB-409C-B738-13AD53EE20B0}"/>
              </a:ext>
            </a:extLst>
          </p:cNvPr>
          <p:cNvGrpSpPr/>
          <p:nvPr/>
        </p:nvGrpSpPr>
        <p:grpSpPr>
          <a:xfrm>
            <a:off x="910943" y="1532282"/>
            <a:ext cx="4188289" cy="4403918"/>
            <a:chOff x="645182" y="1223175"/>
            <a:chExt cx="4188289" cy="440391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B997326-64BE-4CC9-8FA5-1CBCF7222104}"/>
                </a:ext>
              </a:extLst>
            </p:cNvPr>
            <p:cNvSpPr/>
            <p:nvPr/>
          </p:nvSpPr>
          <p:spPr>
            <a:xfrm>
              <a:off x="1870024" y="2580533"/>
              <a:ext cx="1689202" cy="16892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150B1B0C-BA67-4F08-A344-8797CF36E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84322" y="1223175"/>
              <a:ext cx="660606" cy="978675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EEF4FE8E-0DB4-4655-8D9C-040FD31F3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5182" y="2944858"/>
              <a:ext cx="660606" cy="978675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8B3A012A-782B-44AA-B71F-50847F475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72865" y="2944858"/>
              <a:ext cx="660606" cy="978675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2B1EA4CB-1568-434B-A037-8E88D24D8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84322" y="4648418"/>
              <a:ext cx="660606" cy="978675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59BF3AE-4A5A-4A43-9787-172434AB03C9}"/>
                </a:ext>
              </a:extLst>
            </p:cNvPr>
            <p:cNvCxnSpPr>
              <a:cxnSpLocks/>
              <a:stCxn id="9" idx="3"/>
              <a:endCxn id="6" idx="2"/>
            </p:cNvCxnSpPr>
            <p:nvPr/>
          </p:nvCxnSpPr>
          <p:spPr>
            <a:xfrm flipV="1">
              <a:off x="1305788" y="3425134"/>
              <a:ext cx="564236" cy="906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78AC86C-43BE-434D-9FE7-EEF780845FB0}"/>
                </a:ext>
              </a:extLst>
            </p:cNvPr>
            <p:cNvCxnSpPr>
              <a:cxnSpLocks/>
              <a:stCxn id="6" idx="0"/>
              <a:endCxn id="8" idx="2"/>
            </p:cNvCxnSpPr>
            <p:nvPr/>
          </p:nvCxnSpPr>
          <p:spPr>
            <a:xfrm flipV="1">
              <a:off x="2714625" y="2201850"/>
              <a:ext cx="0" cy="378683"/>
            </a:xfrm>
            <a:prstGeom prst="straightConnector1">
              <a:avLst/>
            </a:prstGeom>
            <a:ln w="76200">
              <a:solidFill>
                <a:srgbClr val="FF6D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E67D4B3-28F3-4B6B-8860-8808372830D1}"/>
                </a:ext>
              </a:extLst>
            </p:cNvPr>
            <p:cNvCxnSpPr>
              <a:stCxn id="6" idx="4"/>
              <a:endCxn id="11" idx="0"/>
            </p:cNvCxnSpPr>
            <p:nvPr/>
          </p:nvCxnSpPr>
          <p:spPr>
            <a:xfrm>
              <a:off x="2714625" y="4269735"/>
              <a:ext cx="0" cy="378683"/>
            </a:xfrm>
            <a:prstGeom prst="straightConnector1">
              <a:avLst/>
            </a:prstGeom>
            <a:ln w="76200">
              <a:solidFill>
                <a:srgbClr val="FF6D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4794E41-D81E-4F73-A088-4DAAE4E16B1B}"/>
                </a:ext>
              </a:extLst>
            </p:cNvPr>
            <p:cNvCxnSpPr>
              <a:cxnSpLocks/>
              <a:stCxn id="6" idx="6"/>
              <a:endCxn id="10" idx="1"/>
            </p:cNvCxnSpPr>
            <p:nvPr/>
          </p:nvCxnSpPr>
          <p:spPr>
            <a:xfrm>
              <a:off x="3559226" y="3425134"/>
              <a:ext cx="613639" cy="9062"/>
            </a:xfrm>
            <a:prstGeom prst="straightConnector1">
              <a:avLst/>
            </a:prstGeom>
            <a:ln w="76200">
              <a:solidFill>
                <a:srgbClr val="FF6D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9DB08B8-92B9-4DFB-9D30-DC382C8B5E76}"/>
                </a:ext>
              </a:extLst>
            </p:cNvPr>
            <p:cNvSpPr txBox="1"/>
            <p:nvPr/>
          </p:nvSpPr>
          <p:spPr>
            <a:xfrm>
              <a:off x="701244" y="3457615"/>
              <a:ext cx="540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Pro</a:t>
              </a:r>
              <a:endParaRPr lang="en-SE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2749575-F2FD-4124-B5A2-49527FA60F53}"/>
                </a:ext>
              </a:extLst>
            </p:cNvPr>
            <p:cNvSpPr txBox="1"/>
            <p:nvPr/>
          </p:nvSpPr>
          <p:spPr>
            <a:xfrm>
              <a:off x="4233126" y="3457615"/>
              <a:ext cx="540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Pro</a:t>
              </a:r>
              <a:endParaRPr lang="en-SE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117EB8A-AD44-4CEF-92C6-EE2A075768D5}"/>
                </a:ext>
              </a:extLst>
            </p:cNvPr>
            <p:cNvSpPr txBox="1"/>
            <p:nvPr/>
          </p:nvSpPr>
          <p:spPr>
            <a:xfrm>
              <a:off x="2444583" y="1790076"/>
              <a:ext cx="540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Pro</a:t>
              </a:r>
              <a:endParaRPr lang="en-SE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13CBEE-78D8-4ABF-B6BA-8E953B8BFA9F}"/>
                </a:ext>
              </a:extLst>
            </p:cNvPr>
            <p:cNvSpPr txBox="1"/>
            <p:nvPr/>
          </p:nvSpPr>
          <p:spPr>
            <a:xfrm>
              <a:off x="2476500" y="5232321"/>
              <a:ext cx="540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Pro</a:t>
              </a:r>
              <a:endParaRPr lang="en-SE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E8C93340-BDF4-4A59-B77A-361F759C01E3}"/>
                </a:ext>
              </a:extLst>
            </p:cNvPr>
            <p:cNvGrpSpPr/>
            <p:nvPr/>
          </p:nvGrpSpPr>
          <p:grpSpPr>
            <a:xfrm>
              <a:off x="2313699" y="3034749"/>
              <a:ext cx="773256" cy="773256"/>
              <a:chOff x="5619924" y="2965143"/>
              <a:chExt cx="937349" cy="937349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C5F25A9-90DE-4672-85D4-8B91CC960155}"/>
                  </a:ext>
                </a:extLst>
              </p:cNvPr>
              <p:cNvSpPr/>
              <p:nvPr/>
            </p:nvSpPr>
            <p:spPr>
              <a:xfrm>
                <a:off x="5619924" y="2965143"/>
                <a:ext cx="937349" cy="937349"/>
              </a:xfrm>
              <a:prstGeom prst="rect">
                <a:avLst/>
              </a:prstGeom>
              <a:solidFill>
                <a:srgbClr val="F2C8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pic>
            <p:nvPicPr>
              <p:cNvPr id="77" name="Graphic 76">
                <a:extLst>
                  <a:ext uri="{FF2B5EF4-FFF2-40B4-BE49-F238E27FC236}">
                    <a16:creationId xmlns:a16="http://schemas.microsoft.com/office/drawing/2014/main" id="{802EF193-10D7-463C-B7F6-9611688765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757862" y="3128962"/>
                <a:ext cx="676275" cy="600075"/>
              </a:xfrm>
              <a:prstGeom prst="rect">
                <a:avLst/>
              </a:prstGeom>
            </p:spPr>
          </p:pic>
        </p:grp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0055615C-342C-4535-9AA5-4B41BEE84E82}"/>
              </a:ext>
            </a:extLst>
          </p:cNvPr>
          <p:cNvSpPr/>
          <p:nvPr/>
        </p:nvSpPr>
        <p:spPr>
          <a:xfrm>
            <a:off x="1046781" y="472652"/>
            <a:ext cx="38386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Shared capacity</a:t>
            </a:r>
            <a:endParaRPr lang="en-SE" sz="400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ED631B-1E95-40A0-BC6B-7BF3EB3E6F57}"/>
              </a:ext>
            </a:extLst>
          </p:cNvPr>
          <p:cNvGrpSpPr/>
          <p:nvPr/>
        </p:nvGrpSpPr>
        <p:grpSpPr>
          <a:xfrm>
            <a:off x="6869468" y="466382"/>
            <a:ext cx="4585486" cy="5405713"/>
            <a:chOff x="6869468" y="466382"/>
            <a:chExt cx="4585486" cy="5405713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293F1B29-AD6E-43DB-A95B-FC2392D60C24}"/>
                </a:ext>
              </a:extLst>
            </p:cNvPr>
            <p:cNvGrpSpPr/>
            <p:nvPr/>
          </p:nvGrpSpPr>
          <p:grpSpPr>
            <a:xfrm>
              <a:off x="7092769" y="1468177"/>
              <a:ext cx="4188289" cy="4403918"/>
              <a:chOff x="7358529" y="1259522"/>
              <a:chExt cx="4188289" cy="4403918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699DCBFC-DA26-48BA-A2E1-47748B6F96A5}"/>
                  </a:ext>
                </a:extLst>
              </p:cNvPr>
              <p:cNvSpPr/>
              <p:nvPr/>
            </p:nvSpPr>
            <p:spPr>
              <a:xfrm>
                <a:off x="8583371" y="2616880"/>
                <a:ext cx="1689202" cy="16892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pic>
            <p:nvPicPr>
              <p:cNvPr id="72" name="Graphic 71">
                <a:extLst>
                  <a:ext uri="{FF2B5EF4-FFF2-40B4-BE49-F238E27FC236}">
                    <a16:creationId xmlns:a16="http://schemas.microsoft.com/office/drawing/2014/main" id="{E3FC9CCA-11C1-4C1E-8DFF-49BC3FD146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112735" y="3131534"/>
                <a:ext cx="1159838" cy="1094187"/>
              </a:xfrm>
              <a:prstGeom prst="rect">
                <a:avLst/>
              </a:prstGeom>
            </p:spPr>
          </p:pic>
          <p:pic>
            <p:nvPicPr>
              <p:cNvPr id="57" name="Graphic 56">
                <a:extLst>
                  <a:ext uri="{FF2B5EF4-FFF2-40B4-BE49-F238E27FC236}">
                    <a16:creationId xmlns:a16="http://schemas.microsoft.com/office/drawing/2014/main" id="{058DADE2-F2D4-49C9-BA92-4BD36E61C6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097669" y="1259522"/>
                <a:ext cx="660606" cy="978675"/>
              </a:xfrm>
              <a:prstGeom prst="rect">
                <a:avLst/>
              </a:prstGeom>
            </p:spPr>
          </p:pic>
          <p:pic>
            <p:nvPicPr>
              <p:cNvPr id="58" name="Graphic 57">
                <a:extLst>
                  <a:ext uri="{FF2B5EF4-FFF2-40B4-BE49-F238E27FC236}">
                    <a16:creationId xmlns:a16="http://schemas.microsoft.com/office/drawing/2014/main" id="{0E4437C3-823E-4420-9C96-C27A94BD2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358529" y="2981205"/>
                <a:ext cx="660606" cy="978675"/>
              </a:xfrm>
              <a:prstGeom prst="rect">
                <a:avLst/>
              </a:prstGeom>
            </p:spPr>
          </p:pic>
          <p:pic>
            <p:nvPicPr>
              <p:cNvPr id="59" name="Graphic 58">
                <a:extLst>
                  <a:ext uri="{FF2B5EF4-FFF2-40B4-BE49-F238E27FC236}">
                    <a16:creationId xmlns:a16="http://schemas.microsoft.com/office/drawing/2014/main" id="{37E4E07B-A076-4D2D-BBC4-38E4025D58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886212" y="2981205"/>
                <a:ext cx="660606" cy="978675"/>
              </a:xfrm>
              <a:prstGeom prst="rect">
                <a:avLst/>
              </a:prstGeom>
            </p:spPr>
          </p:pic>
          <p:pic>
            <p:nvPicPr>
              <p:cNvPr id="60" name="Graphic 59">
                <a:extLst>
                  <a:ext uri="{FF2B5EF4-FFF2-40B4-BE49-F238E27FC236}">
                    <a16:creationId xmlns:a16="http://schemas.microsoft.com/office/drawing/2014/main" id="{E6A95A43-FFFD-423A-AA0B-7F561A9271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097669" y="4684765"/>
                <a:ext cx="660606" cy="978675"/>
              </a:xfrm>
              <a:prstGeom prst="rect">
                <a:avLst/>
              </a:prstGeom>
            </p:spPr>
          </p:pic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14491B3C-93A6-46F7-8865-1B9B2C11FEA1}"/>
                  </a:ext>
                </a:extLst>
              </p:cNvPr>
              <p:cNvCxnSpPr>
                <a:cxnSpLocks/>
                <a:stCxn id="58" idx="3"/>
                <a:endCxn id="69" idx="2"/>
              </p:cNvCxnSpPr>
              <p:nvPr/>
            </p:nvCxnSpPr>
            <p:spPr>
              <a:xfrm flipV="1">
                <a:off x="8019135" y="3461481"/>
                <a:ext cx="564236" cy="9062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1294ACC8-3922-45DE-89C7-50B26CF500FD}"/>
                  </a:ext>
                </a:extLst>
              </p:cNvPr>
              <p:cNvCxnSpPr>
                <a:stCxn id="69" idx="0"/>
                <a:endCxn id="57" idx="2"/>
              </p:cNvCxnSpPr>
              <p:nvPr/>
            </p:nvCxnSpPr>
            <p:spPr>
              <a:xfrm flipV="1">
                <a:off x="9427972" y="2238197"/>
                <a:ext cx="0" cy="378683"/>
              </a:xfrm>
              <a:prstGeom prst="straightConnector1">
                <a:avLst/>
              </a:prstGeom>
              <a:ln w="76200">
                <a:solidFill>
                  <a:srgbClr val="FF6D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11995857-7933-4E2D-975C-2AE98B356739}"/>
                  </a:ext>
                </a:extLst>
              </p:cNvPr>
              <p:cNvCxnSpPr>
                <a:stCxn id="69" idx="4"/>
                <a:endCxn id="60" idx="0"/>
              </p:cNvCxnSpPr>
              <p:nvPr/>
            </p:nvCxnSpPr>
            <p:spPr>
              <a:xfrm>
                <a:off x="9427972" y="4306082"/>
                <a:ext cx="0" cy="378683"/>
              </a:xfrm>
              <a:prstGeom prst="straightConnector1">
                <a:avLst/>
              </a:prstGeom>
              <a:ln w="76200">
                <a:solidFill>
                  <a:srgbClr val="FF6D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75D59030-7AD1-45AA-B64D-C891CFAB9BE5}"/>
                  </a:ext>
                </a:extLst>
              </p:cNvPr>
              <p:cNvCxnSpPr>
                <a:cxnSpLocks/>
                <a:stCxn id="69" idx="6"/>
                <a:endCxn id="59" idx="1"/>
              </p:cNvCxnSpPr>
              <p:nvPr/>
            </p:nvCxnSpPr>
            <p:spPr>
              <a:xfrm>
                <a:off x="10272573" y="3461481"/>
                <a:ext cx="613639" cy="9062"/>
              </a:xfrm>
              <a:prstGeom prst="straightConnector1">
                <a:avLst/>
              </a:prstGeom>
              <a:ln w="76200">
                <a:solidFill>
                  <a:srgbClr val="FF6D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E2C812B-769F-421C-8040-EC7871ACA8C1}"/>
                  </a:ext>
                </a:extLst>
              </p:cNvPr>
              <p:cNvSpPr txBox="1"/>
              <p:nvPr/>
            </p:nvSpPr>
            <p:spPr>
              <a:xfrm>
                <a:off x="7414591" y="3493962"/>
                <a:ext cx="540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Pro</a:t>
                </a:r>
                <a:endParaRPr lang="en-SE"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7599727-7168-4A77-BBFD-5E929AADE945}"/>
                  </a:ext>
                </a:extLst>
              </p:cNvPr>
              <p:cNvSpPr txBox="1"/>
              <p:nvPr/>
            </p:nvSpPr>
            <p:spPr>
              <a:xfrm>
                <a:off x="10901589" y="3525586"/>
                <a:ext cx="6298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Free</a:t>
                </a:r>
                <a:endParaRPr lang="en-SE"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D0ABEBA-F8DA-4F09-8AB3-426602EF6EAD}"/>
                  </a:ext>
                </a:extLst>
              </p:cNvPr>
              <p:cNvSpPr txBox="1"/>
              <p:nvPr/>
            </p:nvSpPr>
            <p:spPr>
              <a:xfrm>
                <a:off x="9113045" y="1790790"/>
                <a:ext cx="6298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Free</a:t>
                </a:r>
                <a:endParaRPr lang="en-SE"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B2F9810-7AD2-4995-9B52-EC4B35170FF8}"/>
                  </a:ext>
                </a:extLst>
              </p:cNvPr>
              <p:cNvSpPr txBox="1"/>
              <p:nvPr/>
            </p:nvSpPr>
            <p:spPr>
              <a:xfrm>
                <a:off x="9113045" y="5236960"/>
                <a:ext cx="6298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Free</a:t>
                </a:r>
                <a:endParaRPr lang="en-SE"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pic>
            <p:nvPicPr>
              <p:cNvPr id="80" name="Picture 24" descr="Image result for power bi">
                <a:extLst>
                  <a:ext uri="{FF2B5EF4-FFF2-40B4-BE49-F238E27FC236}">
                    <a16:creationId xmlns:a16="http://schemas.microsoft.com/office/drawing/2014/main" id="{93163A35-CBF1-4C1C-AE58-412724CAE7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67748" y="2920294"/>
                <a:ext cx="658523" cy="6585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756E48D-19B1-4E1C-9B3E-5CB4E6E81476}"/>
                </a:ext>
              </a:extLst>
            </p:cNvPr>
            <p:cNvSpPr/>
            <p:nvPr/>
          </p:nvSpPr>
          <p:spPr>
            <a:xfrm>
              <a:off x="6869468" y="466382"/>
              <a:ext cx="458548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Dedicated capacity</a:t>
              </a:r>
              <a:endParaRPr lang="en-SE" sz="400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732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032398-69FE-488B-9276-08154A65855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" y="0"/>
            <a:ext cx="12191371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978D795-8027-4558-ACC6-A4B5339C73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3103" y="834254"/>
            <a:ext cx="1476920" cy="143170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5726F0A-CC5D-41B7-B1FF-9C324D3950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42812" y="247379"/>
            <a:ext cx="1450794" cy="145079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750A3BE5-1E89-499F-B002-E7DA5A26C58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1278" y="2852497"/>
            <a:ext cx="1464401" cy="115300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361F7D28-92CF-49ED-A5F8-6096D3FF4B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60617" y="4643334"/>
            <a:ext cx="1573803" cy="157380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6D4FB81-C1D5-4709-9383-BC0821AC8E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804545" y="4261992"/>
            <a:ext cx="4083286" cy="316991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5E5BF0B-8AA9-45A8-8943-243FF99140A1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242812" y="1961194"/>
            <a:ext cx="1927724" cy="195113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D09FFA7-D2B1-43AA-A319-8C4EDFF6B214}"/>
              </a:ext>
            </a:extLst>
          </p:cNvPr>
          <p:cNvSpPr txBox="1"/>
          <p:nvPr/>
        </p:nvSpPr>
        <p:spPr>
          <a:xfrm>
            <a:off x="8396517" y="1492649"/>
            <a:ext cx="3586238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39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$$</a:t>
            </a:r>
            <a:endParaRPr lang="en-SE" sz="239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2B75D56-6B07-40CA-AD41-7730FAF6B6CB}"/>
              </a:ext>
            </a:extLst>
          </p:cNvPr>
          <p:cNvSpPr txBox="1"/>
          <p:nvPr/>
        </p:nvSpPr>
        <p:spPr>
          <a:xfrm>
            <a:off x="5770005" y="1358539"/>
            <a:ext cx="2313454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39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=</a:t>
            </a:r>
            <a:endParaRPr lang="en-SE" sz="239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13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d.ibtimes.co.uk/en/full/1394566/kim-jong-un-looks-through-binoculars.jpg">
            <a:extLst>
              <a:ext uri="{FF2B5EF4-FFF2-40B4-BE49-F238E27FC236}">
                <a16:creationId xmlns:a16="http://schemas.microsoft.com/office/drawing/2014/main" id="{654DDF76-0C36-45E1-AA27-3C2588A3AF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03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707E0F-0D17-4DB2-B169-D9319FB397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1ED1D74-231E-4340-BE44-0D7D013A7365}"/>
              </a:ext>
            </a:extLst>
          </p:cNvPr>
          <p:cNvGrpSpPr/>
          <p:nvPr/>
        </p:nvGrpSpPr>
        <p:grpSpPr>
          <a:xfrm>
            <a:off x="6503583" y="1660098"/>
            <a:ext cx="5040718" cy="3537803"/>
            <a:chOff x="5652704" y="2876190"/>
            <a:chExt cx="5164709" cy="361206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97A05C5-8622-4EBF-AF4E-C54EF0A656D8}"/>
                </a:ext>
              </a:extLst>
            </p:cNvPr>
            <p:cNvSpPr/>
            <p:nvPr/>
          </p:nvSpPr>
          <p:spPr>
            <a:xfrm>
              <a:off x="5652704" y="2876190"/>
              <a:ext cx="5164709" cy="3612062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168E350-7188-4693-808D-C88DE65C5F10}"/>
                </a:ext>
              </a:extLst>
            </p:cNvPr>
            <p:cNvSpPr/>
            <p:nvPr/>
          </p:nvSpPr>
          <p:spPr>
            <a:xfrm>
              <a:off x="5836941" y="3079614"/>
              <a:ext cx="4796235" cy="32052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60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“…and then</a:t>
              </a:r>
              <a:br>
                <a:rPr lang="en-US" sz="660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sz="660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the </a:t>
              </a:r>
              <a:r>
                <a:rPr lang="en-US" sz="6600" err="1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sh</a:t>
              </a:r>
              <a:r>
                <a:rPr lang="en-US" sz="660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*t hit </a:t>
              </a:r>
              <a:br>
                <a:rPr lang="en-US" sz="660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sz="660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the fan…”</a:t>
              </a:r>
              <a:endParaRPr lang="en-SE" sz="66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34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B5AC18-81BF-472A-9B28-C1B0BF43344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" y="0"/>
            <a:ext cx="12191371" cy="6858000"/>
          </a:xfrm>
          <a:prstGeom prst="rect">
            <a:avLst/>
          </a:prstGeom>
        </p:spPr>
      </p:pic>
      <p:pic>
        <p:nvPicPr>
          <p:cNvPr id="2050" name="Picture 2" descr="usage metrics report">
            <a:extLst>
              <a:ext uri="{FF2B5EF4-FFF2-40B4-BE49-F238E27FC236}">
                <a16:creationId xmlns:a16="http://schemas.microsoft.com/office/drawing/2014/main" id="{54A09B60-CFEB-42AD-87C7-6FA2E5B4C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8482" y="618309"/>
            <a:ext cx="9875034" cy="562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24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B5AC18-81BF-472A-9B28-C1B0BF43344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" y="0"/>
            <a:ext cx="12191371" cy="6858000"/>
          </a:xfrm>
          <a:prstGeom prst="rect">
            <a:avLst/>
          </a:prstGeom>
        </p:spPr>
      </p:pic>
      <p:pic>
        <p:nvPicPr>
          <p:cNvPr id="2058" name="Picture 10" descr="Visa kÃ¤llbilden">
            <a:extLst>
              <a:ext uri="{FF2B5EF4-FFF2-40B4-BE49-F238E27FC236}">
                <a16:creationId xmlns:a16="http://schemas.microsoft.com/office/drawing/2014/main" id="{E0365CCC-D29F-4DB5-BFFB-7B340425A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4352" y="263709"/>
            <a:ext cx="4563294" cy="63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48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B5AC18-81BF-472A-9B28-C1B0BF43344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" y="0"/>
            <a:ext cx="12191371" cy="6858000"/>
          </a:xfrm>
          <a:prstGeom prst="rect">
            <a:avLst/>
          </a:prstGeom>
        </p:spPr>
      </p:pic>
      <p:pic>
        <p:nvPicPr>
          <p:cNvPr id="3076" name="Picture 4" descr="https://www.powerbisentinel.com/wp-content/uploads/2019/01/Data-Lineage-Screen-Shot.png">
            <a:extLst>
              <a:ext uri="{FF2B5EF4-FFF2-40B4-BE49-F238E27FC236}">
                <a16:creationId xmlns:a16="http://schemas.microsoft.com/office/drawing/2014/main" id="{3291920E-2C84-4E5A-A14A-DF63E60A5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95488" y="614363"/>
            <a:ext cx="8201025" cy="562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85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B5AC18-81BF-472A-9B28-C1B0BF43344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" y="0"/>
            <a:ext cx="12191371" cy="6858000"/>
          </a:xfrm>
          <a:prstGeom prst="rect">
            <a:avLst/>
          </a:prstGeom>
        </p:spPr>
      </p:pic>
      <p:pic>
        <p:nvPicPr>
          <p:cNvPr id="2052" name="Picture 4" descr="Visa kÃ¤llbilden">
            <a:extLst>
              <a:ext uri="{FF2B5EF4-FFF2-40B4-BE49-F238E27FC236}">
                <a16:creationId xmlns:a16="http://schemas.microsoft.com/office/drawing/2014/main" id="{91FA4B0B-B452-4ABE-91CA-D71BEC458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6578" y="592183"/>
            <a:ext cx="9798842" cy="5673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99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B5AC18-81BF-472A-9B28-C1B0BF43344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" y="0"/>
            <a:ext cx="12191371" cy="6858000"/>
          </a:xfrm>
          <a:prstGeom prst="rect">
            <a:avLst/>
          </a:prstGeom>
        </p:spPr>
      </p:pic>
      <p:pic>
        <p:nvPicPr>
          <p:cNvPr id="2060" name="Picture 12" descr="Visa kÃ¤llbilden">
            <a:extLst>
              <a:ext uri="{FF2B5EF4-FFF2-40B4-BE49-F238E27FC236}">
                <a16:creationId xmlns:a16="http://schemas.microsoft.com/office/drawing/2014/main" id="{2198EA09-B96A-43DA-9980-B75BD42F7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9461" y="950323"/>
            <a:ext cx="8813076" cy="495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73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023CBA-04F0-4315-8A87-84CAE284D95A}"/>
              </a:ext>
            </a:extLst>
          </p:cNvPr>
          <p:cNvSpPr/>
          <p:nvPr/>
        </p:nvSpPr>
        <p:spPr>
          <a:xfrm>
            <a:off x="3048000" y="29673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sv-SE">
                <a:solidFill>
                  <a:schemeClr val="bg1"/>
                </a:solidFill>
              </a:rPr>
              <a:t>Frågor</a:t>
            </a:r>
          </a:p>
        </p:txBody>
      </p:sp>
      <p:pic>
        <p:nvPicPr>
          <p:cNvPr id="3" name="Picture 6" descr="https://scontent-arn2-1.xx.fbcdn.net/t31.0-8/11084038_883879235005739_8034008099569824994_o.jpg">
            <a:extLst>
              <a:ext uri="{FF2B5EF4-FFF2-40B4-BE49-F238E27FC236}">
                <a16:creationId xmlns:a16="http://schemas.microsoft.com/office/drawing/2014/main" id="{1F0C4E4D-295F-4C91-8E50-89B002971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-93133"/>
            <a:ext cx="12192000" cy="695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ADFF4B-68AB-452C-8650-6CE1AED76B0A}"/>
              </a:ext>
            </a:extLst>
          </p:cNvPr>
          <p:cNvSpPr txBox="1"/>
          <p:nvPr/>
        </p:nvSpPr>
        <p:spPr>
          <a:xfrm>
            <a:off x="6096000" y="-93133"/>
            <a:ext cx="113806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38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81CD87-B4D7-4C30-979C-F11E0C28535F}"/>
              </a:ext>
            </a:extLst>
          </p:cNvPr>
          <p:cNvSpPr txBox="1"/>
          <p:nvPr/>
        </p:nvSpPr>
        <p:spPr>
          <a:xfrm>
            <a:off x="9176084" y="159530"/>
            <a:ext cx="113806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38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9138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DF0F92-FAAD-4758-853E-B56285E9F9E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" y="0"/>
            <a:ext cx="12191371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BEF6DF5-3F68-4197-8AB6-C80F48148B8E}"/>
              </a:ext>
            </a:extLst>
          </p:cNvPr>
          <p:cNvSpPr/>
          <p:nvPr/>
        </p:nvSpPr>
        <p:spPr>
          <a:xfrm>
            <a:off x="3111111" y="1990144"/>
            <a:ext cx="5969776" cy="2877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5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LISTEN</a:t>
            </a:r>
            <a:r>
              <a:rPr lang="en-US" sz="6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</a:p>
          <a:p>
            <a:pPr algn="ctr"/>
            <a:r>
              <a:rPr lang="en-US" sz="6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to the business</a:t>
            </a:r>
            <a:endParaRPr lang="en-SE" sz="6600" dirty="0"/>
          </a:p>
        </p:txBody>
      </p:sp>
    </p:spTree>
    <p:extLst>
      <p:ext uri="{BB962C8B-B14F-4D97-AF65-F5344CB8AC3E}">
        <p14:creationId xmlns:p14="http://schemas.microsoft.com/office/powerpoint/2010/main" val="193134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DF0F92-FAAD-4758-853E-B56285E9F9E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" y="0"/>
            <a:ext cx="12191371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175B640-03D8-42D6-8CEB-4E841DE54334}"/>
              </a:ext>
            </a:extLst>
          </p:cNvPr>
          <p:cNvSpPr/>
          <p:nvPr/>
        </p:nvSpPr>
        <p:spPr>
          <a:xfrm>
            <a:off x="2183710" y="1990144"/>
            <a:ext cx="7824578" cy="2877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Be part of the </a:t>
            </a:r>
          </a:p>
          <a:p>
            <a:pPr algn="ctr"/>
            <a:r>
              <a:rPr lang="en-US" sz="115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SOLUTION</a:t>
            </a:r>
            <a:endParaRPr lang="en-SE" sz="11500" dirty="0"/>
          </a:p>
        </p:txBody>
      </p:sp>
    </p:spTree>
    <p:extLst>
      <p:ext uri="{BB962C8B-B14F-4D97-AF65-F5344CB8AC3E}">
        <p14:creationId xmlns:p14="http://schemas.microsoft.com/office/powerpoint/2010/main" val="989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DF0F92-FAAD-4758-853E-B56285E9F9E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" y="0"/>
            <a:ext cx="12191371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160360D-B71E-4490-9418-1C930238DFC1}"/>
              </a:ext>
            </a:extLst>
          </p:cNvPr>
          <p:cNvSpPr/>
          <p:nvPr/>
        </p:nvSpPr>
        <p:spPr>
          <a:xfrm>
            <a:off x="2686251" y="1990144"/>
            <a:ext cx="6819496" cy="2877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Combine your </a:t>
            </a:r>
          </a:p>
          <a:p>
            <a:pPr algn="ctr"/>
            <a:r>
              <a:rPr lang="en-US" sz="115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TALENTS</a:t>
            </a:r>
            <a:endParaRPr lang="en-SE" sz="11500" dirty="0"/>
          </a:p>
        </p:txBody>
      </p:sp>
    </p:spTree>
    <p:extLst>
      <p:ext uri="{BB962C8B-B14F-4D97-AF65-F5344CB8AC3E}">
        <p14:creationId xmlns:p14="http://schemas.microsoft.com/office/powerpoint/2010/main" val="174213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A33B848-8BCB-413B-BE6F-95109D75D6EA}"/>
              </a:ext>
            </a:extLst>
          </p:cNvPr>
          <p:cNvSpPr/>
          <p:nvPr/>
        </p:nvSpPr>
        <p:spPr>
          <a:xfrm>
            <a:off x="927100" y="973435"/>
            <a:ext cx="10591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sz="480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43010" name="Picture 2" descr="https://www.goodfreephotos.com/albums/vector-images/rosie-the-riveter-vector-clipart.png">
            <a:extLst>
              <a:ext uri="{FF2B5EF4-FFF2-40B4-BE49-F238E27FC236}">
                <a16:creationId xmlns:a16="http://schemas.microsoft.com/office/drawing/2014/main" id="{2CFD90E4-5435-4DD1-B833-B705588B5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05175" y="0"/>
            <a:ext cx="5835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540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75F805-7CE7-48BF-B9A3-0877D9481E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7A7FA78-BC71-4911-85AD-28385B6611BF}"/>
              </a:ext>
            </a:extLst>
          </p:cNvPr>
          <p:cNvGrpSpPr/>
          <p:nvPr/>
        </p:nvGrpSpPr>
        <p:grpSpPr>
          <a:xfrm>
            <a:off x="318511" y="529799"/>
            <a:ext cx="6945889" cy="2543602"/>
            <a:chOff x="5652704" y="2876191"/>
            <a:chExt cx="7116742" cy="259699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B8620BB-0156-4C6F-AA33-4B2981D9B81C}"/>
                </a:ext>
              </a:extLst>
            </p:cNvPr>
            <p:cNvSpPr/>
            <p:nvPr/>
          </p:nvSpPr>
          <p:spPr>
            <a:xfrm>
              <a:off x="5652704" y="2876191"/>
              <a:ext cx="7116742" cy="2596993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573C833-97C6-480E-8463-8E70407DEFE8}"/>
                </a:ext>
              </a:extLst>
            </p:cNvPr>
            <p:cNvSpPr/>
            <p:nvPr/>
          </p:nvSpPr>
          <p:spPr>
            <a:xfrm>
              <a:off x="5917306" y="3090570"/>
              <a:ext cx="6587537" cy="21682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6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“…data leaking </a:t>
              </a:r>
              <a:br>
                <a:rPr lang="en-US" sz="66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sz="66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EVERYWHERE…”</a:t>
              </a:r>
              <a:endParaRPr lang="en-SE" sz="6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875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89923977-384A-49E0-99E7-8CAFA3370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68513" y="0"/>
            <a:ext cx="80533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39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0CA392F-ADCC-4E55-94F7-557C77FEF281}"/>
              </a:ext>
            </a:extLst>
          </p:cNvPr>
          <p:cNvSpPr/>
          <p:nvPr/>
        </p:nvSpPr>
        <p:spPr>
          <a:xfrm>
            <a:off x="3170174" y="318898"/>
            <a:ext cx="7978916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11500" spc="30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Thank</a:t>
            </a:r>
            <a:r>
              <a:rPr lang="sv-SE" sz="11500" spc="3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sv-SE" sz="11500" spc="30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you</a:t>
            </a:r>
            <a:r>
              <a:rPr lang="sv-SE" sz="11500" spc="3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!</a:t>
            </a:r>
            <a:endParaRPr lang="sv-SE" sz="115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B4B9FD-42CB-4E48-802F-D53CC71E6B9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3470"/>
            <a:ext cx="3539422" cy="680453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22251300-5342-493D-9DB1-B8901D721FF3}"/>
              </a:ext>
            </a:extLst>
          </p:cNvPr>
          <p:cNvGrpSpPr/>
          <p:nvPr/>
        </p:nvGrpSpPr>
        <p:grpSpPr>
          <a:xfrm>
            <a:off x="2261757" y="2719367"/>
            <a:ext cx="9791888" cy="3793317"/>
            <a:chOff x="2261757" y="2535005"/>
            <a:chExt cx="9791888" cy="379331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30DF8EF-30DA-45C2-9994-563C893A463A}"/>
                </a:ext>
              </a:extLst>
            </p:cNvPr>
            <p:cNvGrpSpPr/>
            <p:nvPr/>
          </p:nvGrpSpPr>
          <p:grpSpPr>
            <a:xfrm>
              <a:off x="3769779" y="4261327"/>
              <a:ext cx="6541275" cy="1070514"/>
              <a:chOff x="3769779" y="4261327"/>
              <a:chExt cx="6541275" cy="1070514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DE34669-DDA8-4B2B-AAA5-416C988D0BFE}"/>
                  </a:ext>
                </a:extLst>
              </p:cNvPr>
              <p:cNvSpPr/>
              <p:nvPr/>
            </p:nvSpPr>
            <p:spPr>
              <a:xfrm>
                <a:off x="4616162" y="4287745"/>
                <a:ext cx="569489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sv-SE" sz="4000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alexander@arcticdba.se</a:t>
                </a:r>
              </a:p>
            </p:txBody>
          </p:sp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88B12F69-76B2-4725-88C5-75CBFF17DF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769779" y="4261327"/>
                <a:ext cx="856411" cy="1070514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E8ABC01-8EC7-4C8B-8D93-EA034F6BBF7F}"/>
                </a:ext>
              </a:extLst>
            </p:cNvPr>
            <p:cNvGrpSpPr/>
            <p:nvPr/>
          </p:nvGrpSpPr>
          <p:grpSpPr>
            <a:xfrm>
              <a:off x="5152998" y="3411375"/>
              <a:ext cx="3906909" cy="707886"/>
              <a:chOff x="5152998" y="3411375"/>
              <a:chExt cx="3906909" cy="70788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9AC42B-7E4A-44A1-BF20-42E59E091311}"/>
                  </a:ext>
                </a:extLst>
              </p:cNvPr>
              <p:cNvSpPr/>
              <p:nvPr/>
            </p:nvSpPr>
            <p:spPr>
              <a:xfrm>
                <a:off x="5867302" y="3411375"/>
                <a:ext cx="319260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sv-SE" sz="4000" spc="300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@</a:t>
                </a:r>
                <a:r>
                  <a:rPr lang="sv-SE" sz="4000" spc="300" dirty="0" err="1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arcticdba</a:t>
                </a:r>
                <a:endParaRPr lang="sv-SE" sz="40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51525386-8890-4039-82C6-DD8FB5230B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52998" y="3533531"/>
                <a:ext cx="714304" cy="585730"/>
              </a:xfrm>
              <a:prstGeom prst="rect">
                <a:avLst/>
              </a:prstGeom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F912480-20B1-45B0-A276-070E6A230D97}"/>
                </a:ext>
              </a:extLst>
            </p:cNvPr>
            <p:cNvGrpSpPr/>
            <p:nvPr/>
          </p:nvGrpSpPr>
          <p:grpSpPr>
            <a:xfrm>
              <a:off x="2261757" y="2535005"/>
              <a:ext cx="9791888" cy="707886"/>
              <a:chOff x="2261757" y="2535005"/>
              <a:chExt cx="9791888" cy="707886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D695311-15B7-49E0-9085-08E85A357892}"/>
                  </a:ext>
                </a:extLst>
              </p:cNvPr>
              <p:cNvSpPr/>
              <p:nvPr/>
            </p:nvSpPr>
            <p:spPr>
              <a:xfrm>
                <a:off x="2873567" y="2535005"/>
                <a:ext cx="918007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sv-SE" sz="4000" spc="300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https://www.kneedeepintech.com</a:t>
                </a:r>
                <a:endParaRPr lang="sv-SE" sz="40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CEC6B61C-238B-4AE9-B1C3-3B4653C123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261757" y="2583043"/>
                <a:ext cx="611810" cy="611810"/>
              </a:xfrm>
              <a:prstGeom prst="rect">
                <a:avLst/>
              </a:prstGeom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93BFD63-581B-4714-B7D4-88F7EF39356D}"/>
                </a:ext>
              </a:extLst>
            </p:cNvPr>
            <p:cNvGrpSpPr/>
            <p:nvPr/>
          </p:nvGrpSpPr>
          <p:grpSpPr>
            <a:xfrm>
              <a:off x="4616162" y="5137697"/>
              <a:ext cx="5238340" cy="1190625"/>
              <a:chOff x="4502042" y="5053223"/>
              <a:chExt cx="5238340" cy="1190625"/>
            </a:xfrm>
          </p:grpSpPr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E15ABF97-7732-49CA-B9FC-0FE7775D13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502042" y="5053223"/>
                <a:ext cx="952500" cy="1190625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DB4363C-BC06-4EBF-A24F-6EBCB5D66182}"/>
                  </a:ext>
                </a:extLst>
              </p:cNvPr>
              <p:cNvSpPr/>
              <p:nvPr/>
            </p:nvSpPr>
            <p:spPr>
              <a:xfrm>
                <a:off x="5206897" y="5163526"/>
                <a:ext cx="453348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sv-SE" sz="4000" dirty="0" err="1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Knee</a:t>
                </a:r>
                <a:r>
                  <a:rPr lang="sv-SE" sz="4000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-Deep in Tech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8858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EAE6B-CD7A-4134-83D0-C6E8BEC43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854" y="629266"/>
            <a:ext cx="6536266" cy="1676603"/>
          </a:xfrm>
        </p:spPr>
        <p:txBody>
          <a:bodyPr>
            <a:normAutofit/>
          </a:bodyPr>
          <a:lstStyle/>
          <a:p>
            <a:r>
              <a:rPr lang="en-US" dirty="0"/>
              <a:t>Session Feedback Day 2 (not optional!)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4CB82-BD4C-416B-A2FD-2E1F83799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1" y="3747558"/>
            <a:ext cx="6624319" cy="10286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hlinkClick r:id="rId2"/>
              </a:rPr>
              <a:t>http://bit.ly/DataGrillen2019Day2</a:t>
            </a:r>
            <a:endParaRPr lang="en-US" sz="3200" dirty="0"/>
          </a:p>
          <a:p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527E74-6FB8-4A5D-A449-7CA94A05DF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0613" y="698138"/>
            <a:ext cx="5461724" cy="546172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723049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EAE6B-CD7A-4134-83D0-C6E8BEC43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854" y="629266"/>
            <a:ext cx="6536266" cy="1676603"/>
          </a:xfrm>
        </p:spPr>
        <p:txBody>
          <a:bodyPr>
            <a:normAutofit/>
          </a:bodyPr>
          <a:lstStyle/>
          <a:p>
            <a:r>
              <a:rPr lang="en-US" dirty="0"/>
              <a:t>Event Feedback </a:t>
            </a:r>
            <a:br>
              <a:rPr lang="en-US" dirty="0"/>
            </a:br>
            <a:r>
              <a:rPr lang="en-US" dirty="0"/>
              <a:t>(not optional!)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4CB82-BD4C-416B-A2FD-2E1F83799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1" y="3747558"/>
            <a:ext cx="6624319" cy="10286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hlinkClick r:id="rId2"/>
              </a:rPr>
              <a:t>http://bit.ly/DataGrillen2019Event</a:t>
            </a:r>
            <a:endParaRPr lang="en-US" sz="3200" dirty="0"/>
          </a:p>
          <a:p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527E74-6FB8-4A5D-A449-7CA94A05DF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0613" y="698138"/>
            <a:ext cx="5461724" cy="546172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41393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0DBDAA-32D4-4825-A4BC-1E16BAF8C2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9179BE4-1A9E-49A8-9F47-5FF3E913B4CD}"/>
              </a:ext>
            </a:extLst>
          </p:cNvPr>
          <p:cNvGrpSpPr/>
          <p:nvPr/>
        </p:nvGrpSpPr>
        <p:grpSpPr>
          <a:xfrm>
            <a:off x="4248463" y="2805068"/>
            <a:ext cx="7587937" cy="2569002"/>
            <a:chOff x="5632294" y="2852268"/>
            <a:chExt cx="7774584" cy="262292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B5179AE-55D8-4C52-973C-C3E8927EECD7}"/>
                </a:ext>
              </a:extLst>
            </p:cNvPr>
            <p:cNvSpPr/>
            <p:nvPr/>
          </p:nvSpPr>
          <p:spPr>
            <a:xfrm>
              <a:off x="5632294" y="2852268"/>
              <a:ext cx="7774584" cy="2622926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4BC823-0122-4C3A-A490-8CAB9596217B}"/>
                </a:ext>
              </a:extLst>
            </p:cNvPr>
            <p:cNvSpPr/>
            <p:nvPr/>
          </p:nvSpPr>
          <p:spPr>
            <a:xfrm>
              <a:off x="5798028" y="3079614"/>
              <a:ext cx="7443114" cy="21682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60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“…wait, you </a:t>
              </a:r>
              <a:br>
                <a:rPr lang="en-US" sz="660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sz="660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bought WHAT…?!”</a:t>
              </a:r>
              <a:endParaRPr lang="en-SE" sz="66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278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57F993-2F9C-4C5B-8653-7F138FAAF9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8A0B731-DD72-4AB5-9589-E966877850D0}"/>
              </a:ext>
            </a:extLst>
          </p:cNvPr>
          <p:cNvGrpSpPr/>
          <p:nvPr/>
        </p:nvGrpSpPr>
        <p:grpSpPr>
          <a:xfrm>
            <a:off x="898681" y="3643268"/>
            <a:ext cx="10394637" cy="2569002"/>
            <a:chOff x="5632293" y="2852268"/>
            <a:chExt cx="10650324" cy="26229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6161E87-2EC6-445C-953B-762075421479}"/>
                </a:ext>
              </a:extLst>
            </p:cNvPr>
            <p:cNvSpPr/>
            <p:nvPr/>
          </p:nvSpPr>
          <p:spPr>
            <a:xfrm>
              <a:off x="5632293" y="2852268"/>
              <a:ext cx="10650324" cy="2622926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0CB862-C812-4271-A765-205BF8038973}"/>
                </a:ext>
              </a:extLst>
            </p:cNvPr>
            <p:cNvSpPr/>
            <p:nvPr/>
          </p:nvSpPr>
          <p:spPr>
            <a:xfrm>
              <a:off x="5864300" y="3079614"/>
              <a:ext cx="10186308" cy="21682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60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“…and then management</a:t>
              </a:r>
              <a:br>
                <a:rPr lang="en-US" sz="660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sz="660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had enough…”</a:t>
              </a:r>
              <a:endParaRPr lang="en-SE" sz="66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270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s://upload.wikimedia.org/wikipedia/commons/b/bb/Operation_Crossroads_Baker_in_color.jpg">
            <a:extLst>
              <a:ext uri="{FF2B5EF4-FFF2-40B4-BE49-F238E27FC236}">
                <a16:creationId xmlns:a16="http://schemas.microsoft.com/office/drawing/2014/main" id="{66330D9C-56D8-48D6-B9BD-A13788D2B9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" b="-4"/>
          <a:stretch/>
        </p:blipFill>
        <p:spPr bwMode="auto">
          <a:xfrm>
            <a:off x="0" y="1"/>
            <a:ext cx="12192000" cy="685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BE97B55-3A7E-4F32-8F27-5DF2B2208B83}"/>
              </a:ext>
            </a:extLst>
          </p:cNvPr>
          <p:cNvGrpSpPr/>
          <p:nvPr/>
        </p:nvGrpSpPr>
        <p:grpSpPr>
          <a:xfrm>
            <a:off x="2208291" y="277768"/>
            <a:ext cx="7775418" cy="2569002"/>
            <a:chOff x="5663108" y="2852268"/>
            <a:chExt cx="7966676" cy="262292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C8CE6AD-C7F5-416E-BF91-7850F6181EC6}"/>
                </a:ext>
              </a:extLst>
            </p:cNvPr>
            <p:cNvSpPr/>
            <p:nvPr/>
          </p:nvSpPr>
          <p:spPr>
            <a:xfrm>
              <a:off x="5663108" y="2852268"/>
              <a:ext cx="7966676" cy="2622926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CA5F3D7-546C-4C26-87F1-9078CEBBEF8B}"/>
                </a:ext>
              </a:extLst>
            </p:cNvPr>
            <p:cNvSpPr/>
            <p:nvPr/>
          </p:nvSpPr>
          <p:spPr>
            <a:xfrm>
              <a:off x="5798028" y="3079614"/>
              <a:ext cx="7696837" cy="21682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6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“… so the CEO </a:t>
              </a:r>
              <a:br>
                <a:rPr lang="en-US" sz="66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sz="66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laid down the law.”</a:t>
              </a:r>
              <a:endParaRPr lang="en-SE" sz="6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164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3DB9BD-8232-4CD8-82FB-BEC415F26BF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E51C70-8D2D-4C96-88B7-430AEC679C95}"/>
              </a:ext>
            </a:extLst>
          </p:cNvPr>
          <p:cNvSpPr/>
          <p:nvPr/>
        </p:nvSpPr>
        <p:spPr>
          <a:xfrm>
            <a:off x="1355240" y="367981"/>
            <a:ext cx="948150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FASTER</a:t>
            </a:r>
            <a:r>
              <a:rPr lang="en-US" sz="6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time-to-market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A6DC00-4B57-429D-8014-486DF03BB171}"/>
              </a:ext>
            </a:extLst>
          </p:cNvPr>
          <p:cNvSpPr/>
          <p:nvPr/>
        </p:nvSpPr>
        <p:spPr>
          <a:xfrm>
            <a:off x="2621839" y="2881225"/>
            <a:ext cx="694831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Secure </a:t>
            </a:r>
            <a:r>
              <a:rPr lang="en-US" sz="66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SHARING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531271-CEA8-4C95-8A40-9C8ED4E1A0F1}"/>
              </a:ext>
            </a:extLst>
          </p:cNvPr>
          <p:cNvSpPr/>
          <p:nvPr/>
        </p:nvSpPr>
        <p:spPr>
          <a:xfrm>
            <a:off x="1684884" y="5394470"/>
            <a:ext cx="882222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Proper </a:t>
            </a:r>
            <a:r>
              <a:rPr lang="en-US" sz="66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MONITORING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13D422-7A3D-4BEB-B3E7-1E647FB78129}"/>
              </a:ext>
            </a:extLst>
          </p:cNvPr>
          <p:cNvSpPr/>
          <p:nvPr/>
        </p:nvSpPr>
        <p:spPr>
          <a:xfrm>
            <a:off x="2013877" y="1624603"/>
            <a:ext cx="846905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SINGLE</a:t>
            </a:r>
            <a:r>
              <a:rPr lang="en-US" sz="6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pane of truth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89913B-7016-4C89-9E9C-E5731C28A11F}"/>
              </a:ext>
            </a:extLst>
          </p:cNvPr>
          <p:cNvSpPr/>
          <p:nvPr/>
        </p:nvSpPr>
        <p:spPr>
          <a:xfrm>
            <a:off x="2695180" y="4137847"/>
            <a:ext cx="710643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Optimized </a:t>
            </a:r>
            <a:r>
              <a:rPr lang="en-US" sz="66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COSTS</a:t>
            </a:r>
          </a:p>
        </p:txBody>
      </p:sp>
    </p:spTree>
    <p:extLst>
      <p:ext uri="{BB962C8B-B14F-4D97-AF65-F5344CB8AC3E}">
        <p14:creationId xmlns:p14="http://schemas.microsoft.com/office/powerpoint/2010/main" val="100934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46585F-3EF8-40E1-AEB4-F8C0E6BFC1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2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46585F-3EF8-40E1-AEB4-F8C0E6BFC1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4FF6750-2BA8-4EEF-910F-51AF18EF1F64}"/>
              </a:ext>
            </a:extLst>
          </p:cNvPr>
          <p:cNvGrpSpPr/>
          <p:nvPr/>
        </p:nvGrpSpPr>
        <p:grpSpPr>
          <a:xfrm>
            <a:off x="10218423" y="123641"/>
            <a:ext cx="1689202" cy="1689202"/>
            <a:chOff x="3177642" y="1393731"/>
            <a:chExt cx="1689202" cy="168920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B0A1658-8023-4921-AC1A-C837383C9C5B}"/>
                </a:ext>
              </a:extLst>
            </p:cNvPr>
            <p:cNvSpPr/>
            <p:nvPr/>
          </p:nvSpPr>
          <p:spPr>
            <a:xfrm>
              <a:off x="3177642" y="1393731"/>
              <a:ext cx="1689202" cy="16892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CCC33B6-BF1C-4FE6-9DAF-164A6F811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82243" y="1813159"/>
              <a:ext cx="1080000" cy="850345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723D4E7-647E-44DE-B58D-FBE724049817}"/>
              </a:ext>
            </a:extLst>
          </p:cNvPr>
          <p:cNvGrpSpPr/>
          <p:nvPr/>
        </p:nvGrpSpPr>
        <p:grpSpPr>
          <a:xfrm>
            <a:off x="8833822" y="1621778"/>
            <a:ext cx="1689202" cy="1689202"/>
            <a:chOff x="2380500" y="4125865"/>
            <a:chExt cx="1689202" cy="168920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59C5D91-6509-4720-BC68-FE0007E31098}"/>
                </a:ext>
              </a:extLst>
            </p:cNvPr>
            <p:cNvSpPr/>
            <p:nvPr/>
          </p:nvSpPr>
          <p:spPr>
            <a:xfrm>
              <a:off x="2380500" y="4125865"/>
              <a:ext cx="1689202" cy="16892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2B316B82-B666-4032-815D-BEF4CD1F8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38441" y="4476664"/>
              <a:ext cx="1080000" cy="10800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53B3FC5-D72C-414D-B0CD-D470DFF1AEFC}"/>
              </a:ext>
            </a:extLst>
          </p:cNvPr>
          <p:cNvGrpSpPr/>
          <p:nvPr/>
        </p:nvGrpSpPr>
        <p:grpSpPr>
          <a:xfrm>
            <a:off x="6830991" y="2918817"/>
            <a:ext cx="1689202" cy="1689202"/>
            <a:chOff x="6816889" y="4987181"/>
            <a:chExt cx="1689202" cy="168920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660E912-63AE-48AF-8A0B-E71C275E3916}"/>
                </a:ext>
              </a:extLst>
            </p:cNvPr>
            <p:cNvSpPr/>
            <p:nvPr/>
          </p:nvSpPr>
          <p:spPr>
            <a:xfrm>
              <a:off x="6816889" y="4987181"/>
              <a:ext cx="1689202" cy="16892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87079229-C9E5-44DC-A8B7-8876DD46F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194765" y="5379344"/>
              <a:ext cx="933450" cy="904875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999964E-1AD9-4786-A4C3-1737EE7BB46E}"/>
              </a:ext>
            </a:extLst>
          </p:cNvPr>
          <p:cNvGrpSpPr/>
          <p:nvPr/>
        </p:nvGrpSpPr>
        <p:grpSpPr>
          <a:xfrm>
            <a:off x="4682700" y="3872675"/>
            <a:ext cx="1689202" cy="1689202"/>
            <a:chOff x="4682700" y="3872675"/>
            <a:chExt cx="1689202" cy="168920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FEAD1A0-D1BD-4B83-AA57-1AECDF20497B}"/>
                </a:ext>
              </a:extLst>
            </p:cNvPr>
            <p:cNvSpPr/>
            <p:nvPr/>
          </p:nvSpPr>
          <p:spPr>
            <a:xfrm>
              <a:off x="4682700" y="3872675"/>
              <a:ext cx="1689202" cy="16892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30079F50-B267-44F4-B05C-F62658812B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37233" t="29846" r="36100" b="30723"/>
            <a:stretch/>
          </p:blipFill>
          <p:spPr>
            <a:xfrm>
              <a:off x="5042627" y="4164826"/>
              <a:ext cx="962510" cy="1104900"/>
            </a:xfrm>
            <a:prstGeom prst="rect">
              <a:avLst/>
            </a:prstGeom>
          </p:spPr>
        </p:pic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2F8A0554-2A60-48FF-833C-A373F4552FF6}"/>
              </a:ext>
            </a:extLst>
          </p:cNvPr>
          <p:cNvSpPr/>
          <p:nvPr/>
        </p:nvSpPr>
        <p:spPr>
          <a:xfrm>
            <a:off x="2430000" y="4608019"/>
            <a:ext cx="1689202" cy="16892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022DEDB-F25F-449D-8D70-CBAE90A7779A}"/>
              </a:ext>
            </a:extLst>
          </p:cNvPr>
          <p:cNvGrpSpPr/>
          <p:nvPr/>
        </p:nvGrpSpPr>
        <p:grpSpPr>
          <a:xfrm>
            <a:off x="177300" y="5034865"/>
            <a:ext cx="1689202" cy="1689202"/>
            <a:chOff x="7069933" y="71168"/>
            <a:chExt cx="1689202" cy="168920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471C88E-C165-435D-8F8D-5C2F8B4702F9}"/>
                </a:ext>
              </a:extLst>
            </p:cNvPr>
            <p:cNvSpPr/>
            <p:nvPr/>
          </p:nvSpPr>
          <p:spPr>
            <a:xfrm>
              <a:off x="7069933" y="71168"/>
              <a:ext cx="1689202" cy="16892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AA1015B-41A0-4A6C-A13A-49619028AA13}"/>
                </a:ext>
              </a:extLst>
            </p:cNvPr>
            <p:cNvGrpSpPr/>
            <p:nvPr/>
          </p:nvGrpSpPr>
          <p:grpSpPr>
            <a:xfrm>
              <a:off x="7335414" y="403995"/>
              <a:ext cx="1158240" cy="1023548"/>
              <a:chOff x="4402350" y="5547346"/>
              <a:chExt cx="1483126" cy="131065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EFC64EEA-6D65-444A-8F4D-49CD1F345696}"/>
                  </a:ext>
                </a:extLst>
              </p:cNvPr>
              <p:cNvGrpSpPr/>
              <p:nvPr/>
            </p:nvGrpSpPr>
            <p:grpSpPr>
              <a:xfrm>
                <a:off x="4402350" y="5547346"/>
                <a:ext cx="1080000" cy="1080000"/>
                <a:chOff x="4132697" y="5033232"/>
                <a:chExt cx="1018064" cy="1018064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B163B980-F4C3-4668-97BB-F37887F3D3BB}"/>
                    </a:ext>
                  </a:extLst>
                </p:cNvPr>
                <p:cNvSpPr/>
                <p:nvPr/>
              </p:nvSpPr>
              <p:spPr>
                <a:xfrm>
                  <a:off x="4261723" y="5135746"/>
                  <a:ext cx="760013" cy="8130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E"/>
                </a:p>
              </p:txBody>
            </p:sp>
            <p:pic>
              <p:nvPicPr>
                <p:cNvPr id="18442" name="Picture 10" descr="See the source image">
                  <a:extLst>
                    <a:ext uri="{FF2B5EF4-FFF2-40B4-BE49-F238E27FC236}">
                      <a16:creationId xmlns:a16="http://schemas.microsoft.com/office/drawing/2014/main" id="{A8EB0C96-4731-45AA-B76F-58C87E3D162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32697" y="5033232"/>
                  <a:ext cx="1018064" cy="101806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8464" name="Picture 32" descr="https://thevideoanalyst.com/wp-content/uploads/2016/10/Microsoft_Excel_2013_logo.svg_-300x295.png">
                <a:extLst>
                  <a:ext uri="{FF2B5EF4-FFF2-40B4-BE49-F238E27FC236}">
                    <a16:creationId xmlns:a16="http://schemas.microsoft.com/office/drawing/2014/main" id="{DE0B6663-1210-4FD3-BA75-D8CA2AB402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5476" y="5796000"/>
                <a:ext cx="1080000" cy="106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6" name="Picture 24" descr="Image result for power bi">
            <a:extLst>
              <a:ext uri="{FF2B5EF4-FFF2-40B4-BE49-F238E27FC236}">
                <a16:creationId xmlns:a16="http://schemas.microsoft.com/office/drawing/2014/main" id="{896D73A7-E71F-455A-9B74-60279FA97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6600" y="4984620"/>
            <a:ext cx="936002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09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3_Anpassad formgivni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</Words>
  <Application>Microsoft Office PowerPoint</Application>
  <PresentationFormat>Widescreen</PresentationFormat>
  <Paragraphs>73</Paragraphs>
  <Slides>33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Calibri</vt:lpstr>
      <vt:lpstr>Calibri Light</vt:lpstr>
      <vt:lpstr>Segoe Pro</vt:lpstr>
      <vt:lpstr>Segoe UI Black</vt:lpstr>
      <vt:lpstr>Segoe UI Light</vt:lpstr>
      <vt:lpstr>Segoe UI Semibold</vt:lpstr>
      <vt:lpstr>Segoe UI Semilight</vt:lpstr>
      <vt:lpstr>3_Anpassad formgivning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Session Feedback Day 2 (not optional!)</vt:lpstr>
      <vt:lpstr>Event Feedback  (not optional!)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2019-06-24T18:26:31Z</dcterms:created>
  <dcterms:modified xsi:type="dcterms:W3CDTF">2019-06-24T19:10:02Z</dcterms:modified>
</cp:coreProperties>
</file>